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43"/>
  </p:notesMasterIdLst>
  <p:handoutMasterIdLst>
    <p:handoutMasterId r:id="rId144"/>
  </p:handoutMasterIdLst>
  <p:sldIdLst>
    <p:sldId id="329" r:id="rId2"/>
    <p:sldId id="456" r:id="rId3"/>
    <p:sldId id="683" r:id="rId4"/>
    <p:sldId id="688" r:id="rId5"/>
    <p:sldId id="666" r:id="rId6"/>
    <p:sldId id="678" r:id="rId7"/>
    <p:sldId id="679" r:id="rId8"/>
    <p:sldId id="680" r:id="rId9"/>
    <p:sldId id="567" r:id="rId10"/>
    <p:sldId id="457" r:id="rId11"/>
    <p:sldId id="689" r:id="rId12"/>
    <p:sldId id="469" r:id="rId13"/>
    <p:sldId id="538" r:id="rId14"/>
    <p:sldId id="572" r:id="rId15"/>
    <p:sldId id="539" r:id="rId16"/>
    <p:sldId id="663" r:id="rId17"/>
    <p:sldId id="470" r:id="rId18"/>
    <p:sldId id="537" r:id="rId19"/>
    <p:sldId id="474" r:id="rId20"/>
    <p:sldId id="573" r:id="rId21"/>
    <p:sldId id="665" r:id="rId22"/>
    <p:sldId id="664" r:id="rId23"/>
    <p:sldId id="472" r:id="rId24"/>
    <p:sldId id="389" r:id="rId25"/>
    <p:sldId id="475" r:id="rId26"/>
    <p:sldId id="588" r:id="rId27"/>
    <p:sldId id="590" r:id="rId28"/>
    <p:sldId id="476" r:id="rId29"/>
    <p:sldId id="477" r:id="rId30"/>
    <p:sldId id="478" r:id="rId31"/>
    <p:sldId id="479" r:id="rId32"/>
    <p:sldId id="681" r:id="rId33"/>
    <p:sldId id="480" r:id="rId34"/>
    <p:sldId id="542" r:id="rId35"/>
    <p:sldId id="483" r:id="rId36"/>
    <p:sldId id="484" r:id="rId37"/>
    <p:sldId id="485" r:id="rId38"/>
    <p:sldId id="541" r:id="rId39"/>
    <p:sldId id="486" r:id="rId40"/>
    <p:sldId id="487" r:id="rId41"/>
    <p:sldId id="488" r:id="rId42"/>
    <p:sldId id="574" r:id="rId43"/>
    <p:sldId id="489" r:id="rId44"/>
    <p:sldId id="490" r:id="rId45"/>
    <p:sldId id="577" r:id="rId46"/>
    <p:sldId id="491" r:id="rId47"/>
    <p:sldId id="492" r:id="rId48"/>
    <p:sldId id="589" r:id="rId49"/>
    <p:sldId id="494" r:id="rId50"/>
    <p:sldId id="495" r:id="rId51"/>
    <p:sldId id="540" r:id="rId52"/>
    <p:sldId id="654" r:id="rId53"/>
    <p:sldId id="496" r:id="rId54"/>
    <p:sldId id="656" r:id="rId55"/>
    <p:sldId id="497" r:id="rId56"/>
    <p:sldId id="498" r:id="rId57"/>
    <p:sldId id="499" r:id="rId58"/>
    <p:sldId id="500" r:id="rId59"/>
    <p:sldId id="501" r:id="rId60"/>
    <p:sldId id="502" r:id="rId61"/>
    <p:sldId id="503" r:id="rId62"/>
    <p:sldId id="505" r:id="rId63"/>
    <p:sldId id="534" r:id="rId64"/>
    <p:sldId id="507" r:id="rId65"/>
    <p:sldId id="514" r:id="rId66"/>
    <p:sldId id="510" r:id="rId67"/>
    <p:sldId id="690" r:id="rId68"/>
    <p:sldId id="515" r:id="rId69"/>
    <p:sldId id="516" r:id="rId70"/>
    <p:sldId id="586" r:id="rId71"/>
    <p:sldId id="587" r:id="rId72"/>
    <p:sldId id="517" r:id="rId73"/>
    <p:sldId id="518" r:id="rId74"/>
    <p:sldId id="519" r:id="rId75"/>
    <p:sldId id="520" r:id="rId76"/>
    <p:sldId id="521" r:id="rId77"/>
    <p:sldId id="522" r:id="rId78"/>
    <p:sldId id="525" r:id="rId79"/>
    <p:sldId id="523" r:id="rId80"/>
    <p:sldId id="524" r:id="rId81"/>
    <p:sldId id="527" r:id="rId82"/>
    <p:sldId id="528" r:id="rId83"/>
    <p:sldId id="529" r:id="rId84"/>
    <p:sldId id="530" r:id="rId85"/>
    <p:sldId id="531" r:id="rId86"/>
    <p:sldId id="532" r:id="rId87"/>
    <p:sldId id="578" r:id="rId88"/>
    <p:sldId id="659" r:id="rId89"/>
    <p:sldId id="657" r:id="rId90"/>
    <p:sldId id="685" r:id="rId91"/>
    <p:sldId id="684" r:id="rId92"/>
    <p:sldId id="653" r:id="rId93"/>
    <p:sldId id="591" r:id="rId94"/>
    <p:sldId id="592" r:id="rId95"/>
    <p:sldId id="593" r:id="rId96"/>
    <p:sldId id="660" r:id="rId97"/>
    <p:sldId id="594" r:id="rId98"/>
    <p:sldId id="595" r:id="rId99"/>
    <p:sldId id="597" r:id="rId100"/>
    <p:sldId id="599" r:id="rId101"/>
    <p:sldId id="600" r:id="rId102"/>
    <p:sldId id="601" r:id="rId103"/>
    <p:sldId id="602" r:id="rId104"/>
    <p:sldId id="603" r:id="rId105"/>
    <p:sldId id="604" r:id="rId106"/>
    <p:sldId id="605" r:id="rId107"/>
    <p:sldId id="606" r:id="rId108"/>
    <p:sldId id="607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616" r:id="rId117"/>
    <p:sldId id="619" r:id="rId118"/>
    <p:sldId id="620" r:id="rId119"/>
    <p:sldId id="621" r:id="rId120"/>
    <p:sldId id="596" r:id="rId121"/>
    <p:sldId id="622" r:id="rId122"/>
    <p:sldId id="623" r:id="rId123"/>
    <p:sldId id="686" r:id="rId124"/>
    <p:sldId id="687" r:id="rId125"/>
    <p:sldId id="624" r:id="rId126"/>
    <p:sldId id="625" r:id="rId127"/>
    <p:sldId id="626" r:id="rId128"/>
    <p:sldId id="627" r:id="rId129"/>
    <p:sldId id="628" r:id="rId130"/>
    <p:sldId id="629" r:id="rId131"/>
    <p:sldId id="675" r:id="rId132"/>
    <p:sldId id="671" r:id="rId133"/>
    <p:sldId id="667" r:id="rId134"/>
    <p:sldId id="672" r:id="rId135"/>
    <p:sldId id="668" r:id="rId136"/>
    <p:sldId id="682" r:id="rId137"/>
    <p:sldId id="676" r:id="rId138"/>
    <p:sldId id="669" r:id="rId139"/>
    <p:sldId id="677" r:id="rId140"/>
    <p:sldId id="670" r:id="rId141"/>
    <p:sldId id="434" r:id="rId142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Franklin Gothic Book" panose="020B05030201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68"/>
    <a:srgbClr val="EEBFD3"/>
    <a:srgbClr val="FF3399"/>
    <a:srgbClr val="FFFF99"/>
    <a:srgbClr val="FFFFFF"/>
    <a:srgbClr val="F5DEB3"/>
    <a:srgbClr val="B9B458"/>
    <a:srgbClr val="E46C0E"/>
    <a:srgbClr val="215968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howGuides="1">
      <p:cViewPr varScale="1">
        <p:scale>
          <a:sx n="84" d="100"/>
          <a:sy n="84" d="100"/>
        </p:scale>
        <p:origin x="1354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pPr>
              <a:defRPr/>
            </a:pPr>
            <a:fld id="{6E693586-06DE-4B95-81C4-CF0E60AA5628}" type="datetimeFigureOut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0663" tIns="45331" rIns="90663" bIns="4533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5A1833-6F72-4D89-961A-FE5012BA26E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918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pPr>
              <a:defRPr/>
            </a:pPr>
            <a:fld id="{D45AC5FF-6AAB-49F1-AD3D-47E6ADE3D9C1}" type="datetimeFigureOut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871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691063"/>
            <a:ext cx="5437187" cy="4443412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0663" tIns="45331" rIns="90663" bIns="4533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AF8B74-CA28-482F-85B9-240D4B8E7A6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552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0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359F3A0-D016-4832-8EA3-EC3D831802A1}" type="slidenum">
              <a:rPr lang="zh-TW" altLang="en-US">
                <a:latin typeface="Franklin Gothic Book" panose="020B0503020102020204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zh-TW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29" name="標題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5" name="日期版面配置區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BE3D-706C-4C33-8C92-26E67CE228CB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6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F9AFD69D-6D14-47D8-A13C-373B00D15BE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42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FBDA7-13FC-4394-83DF-66279E4B094C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5" name="頁尾版面配置區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74282-EAC0-425C-9E38-D659AF6D593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1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FF322-8C69-4D10-ADBD-778F8A091520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D798F-2AEA-4204-BEA8-EF3DBA782CE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203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45259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F1FE3-4EB7-45B4-9AF1-DDFB0A99EC4E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5" name="頁尾版面配置區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7E18E5-73AE-4235-A116-221B179AE43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40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27" name="內容版面配置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9C38A-60B7-4167-8177-A1D326FDA7A5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5" name="頁尾版面配置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BA804269-72D1-40F6-A93D-8D15A138B65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91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日期版面配置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EC9BF-FBF1-42D8-B667-E062FF50630D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7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89CFB-B702-4593-898F-70F3BB3955F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16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E6B3D-4B66-4C6E-A357-79AD53BCEBD1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6" name="頁尾版面配置區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3BCEBA-B40E-44A6-8D11-259B351B4C3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04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29" name="標題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文字版面配置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28" name="內容版面配置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E088-EB0E-41DD-B735-E478457A24BA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fld id="{EAFA47A7-381C-4120-9C09-613EE2C2325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45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50B5-8A19-4F95-ACF2-A4C10E0130B7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4" name="頁尾版面配置區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92D63-9D35-4EEC-AF39-0ABB701B48B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1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8CC50-6302-40E4-86E6-6C64B5CF880C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3" name="頁尾版面配置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001CEC-7CF4-473D-ABEA-9BF150459A0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31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8648F-4F6C-4403-8050-699CC6F74A5A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7" name="頁尾版面配置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4C7154-A0C0-4E81-8B11-9D117871F70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2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17" name="標題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E0332-8473-4AF8-84F8-74B072EDED92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29A7F-A203-42AA-83E1-548D0562B91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1029" name="文字版面配置區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1" name="日期版面配置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9FB289-D760-4EF1-9BA8-0C8F21166831}" type="datetime1">
              <a:rPr lang="zh-TW" altLang="en-US"/>
              <a:pPr>
                <a:defRPr/>
              </a:pPr>
              <a:t>2019/7/16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D38E27"/>
                </a:solidFill>
                <a:ea typeface="微軟正黑體" panose="020B0604030504040204" pitchFamily="34" charset="-120"/>
              </a:defRPr>
            </a:lvl1pPr>
          </a:lstStyle>
          <a:p>
            <a:fld id="{46D80B1D-D8FF-486B-95A4-5E17B548BA2D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10" name="標題版面配置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2" r:id="rId4"/>
    <p:sldLayoutId id="2147484099" r:id="rId5"/>
    <p:sldLayoutId id="2147484093" r:id="rId6"/>
    <p:sldLayoutId id="2147484100" r:id="rId7"/>
    <p:sldLayoutId id="2147484101" r:id="rId8"/>
    <p:sldLayoutId id="2147484102" r:id="rId9"/>
    <p:sldLayoutId id="2147484094" r:id="rId10"/>
    <p:sldLayoutId id="2147484103" r:id="rId11"/>
    <p:sldLayoutId id="214748409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111.png"/><Relationship Id="rId10" Type="http://schemas.openxmlformats.org/officeDocument/2006/relationships/image" Target="../media/image141.png"/><Relationship Id="rId4" Type="http://schemas.openxmlformats.org/officeDocument/2006/relationships/image" Target="../media/image102.png"/><Relationship Id="rId9" Type="http://schemas.openxmlformats.org/officeDocument/2006/relationships/image" Target="../media/image1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4" Type="http://schemas.openxmlformats.org/officeDocument/2006/relationships/image" Target="../media/image32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50825" y="332656"/>
            <a:ext cx="8642350" cy="3096344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  <a:ea typeface="微軟正黑體" pitchFamily="34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Causal Inference: Regression Discontinuity (RD) </a:t>
            </a:r>
            <a:r>
              <a:rPr lang="en-US" altLang="zh-TW" sz="4400" b="1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Designs</a:t>
            </a:r>
            <a:endParaRPr kumimoji="0" lang="zh-TW" alt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827584" y="3717032"/>
            <a:ext cx="7488832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TW" sz="1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4200" b="1" i="1" dirty="0">
                <a:latin typeface="Times New Roman" panose="02020603050405020304" pitchFamily="18" charset="0"/>
                <a:ea typeface="華康行書體" panose="03000509000000000000" pitchFamily="65" charset="-120"/>
                <a:cs typeface="Times New Roman" panose="02020603050405020304" pitchFamily="18" charset="0"/>
              </a:rPr>
              <a:t>Chi Huang</a:t>
            </a:r>
            <a:endParaRPr lang="en-US" altLang="zh-TW" sz="4200" b="1" i="1" dirty="0" smtClean="0">
              <a:latin typeface="Times New Roman" panose="02020603050405020304" pitchFamily="18" charset="0"/>
              <a:ea typeface="華康行書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1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33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University </a:t>
            </a:r>
            <a:r>
              <a:rPr lang="en-US" altLang="zh-TW" sz="33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Chair Professor</a:t>
            </a:r>
          </a:p>
          <a:p>
            <a:pPr>
              <a:lnSpc>
                <a:spcPct val="100000"/>
              </a:lnSpc>
            </a:pPr>
            <a:r>
              <a:rPr lang="en-US" altLang="zh-TW" sz="33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National Chengchi </a:t>
            </a:r>
            <a:r>
              <a:rPr lang="en-US" altLang="zh-TW" sz="33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University</a:t>
            </a:r>
          </a:p>
          <a:p>
            <a:pPr>
              <a:lnSpc>
                <a:spcPct val="100000"/>
              </a:lnSpc>
            </a:pPr>
            <a:r>
              <a:rPr lang="en-US" altLang="zh-TW" sz="3300" b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Fellow, IPSAS</a:t>
            </a:r>
            <a:endParaRPr lang="en-US" altLang="zh-TW" sz="33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33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chihuang@nccu.edu.tw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476988" y="3193812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July 19, 2019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ts val="5800"/>
              </a:lnSpc>
              <a:defRPr/>
            </a:pPr>
            <a:r>
              <a:rPr kumimoji="0" lang="en-US" altLang="zh-TW" sz="3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3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Designs: Origins and Key Features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2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ClrTx/>
              <a:buSzPct val="100000"/>
              <a:buNone/>
            </a:pPr>
            <a:r>
              <a:rPr kumimoji="0" lang="zh-TW" altLang="en-US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kumimoji="0" lang="en-US" altLang="zh-TW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35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simplest version of </a:t>
            </a:r>
            <a:r>
              <a:rPr kumimoji="0" lang="en-US" altLang="zh-TW" sz="35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design, units are assigned a </a:t>
            </a:r>
            <a:r>
              <a:rPr kumimoji="0" lang="en-US" altLang="zh-TW" sz="35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and a </a:t>
            </a:r>
            <a:r>
              <a:rPr kumimoji="0" lang="en-US" altLang="zh-TW" sz="35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treatment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given to those units whose value of the score exceeds a known </a:t>
            </a:r>
            <a:r>
              <a:rPr kumimoji="0" lang="en-US" altLang="zh-TW" sz="35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cutoff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withheld from units whose value of the score is below the cutoff. </a:t>
            </a:r>
            <a:endParaRPr kumimoji="0" lang="en-US" altLang="zh-TW" sz="3500" dirty="0" smtClean="0">
              <a:solidFill>
                <a:srgbClr val="0D0D0D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ClrTx/>
              <a:buSzPct val="100000"/>
              <a:buNone/>
            </a:pPr>
            <a:r>
              <a:rPr kumimoji="0" lang="en-US" altLang="zh-TW" sz="35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The 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35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 was </a:t>
            </a:r>
            <a:r>
              <a:rPr kumimoji="0" lang="en-US" altLang="zh-TW" sz="35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originally introduced in psychology by </a:t>
            </a:r>
            <a:r>
              <a:rPr kumimoji="0" lang="en-US" altLang="zh-TW" sz="35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Thistlewaite</a:t>
            </a:r>
            <a:r>
              <a:rPr kumimoji="0" lang="en-US" altLang="zh-TW" sz="35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35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Campbell (1960</a:t>
            </a:r>
            <a:r>
              <a:rPr kumimoji="0" lang="en-US" altLang="zh-TW" sz="35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kumimoji="0" lang="en-US" altLang="zh-TW" sz="35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en-US" altLang="zh-TW" sz="3500" kern="1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This </a:t>
            </a:r>
            <a:r>
              <a:rPr lang="en-US" altLang="zh-TW" sz="3500" kern="100" dirty="0">
                <a:solidFill>
                  <a:schemeClr val="tx1"/>
                </a:solidFill>
                <a:latin typeface="Times New Roman"/>
                <a:cs typeface="Times New Roman"/>
              </a:rPr>
              <a:t>classic </a:t>
            </a:r>
            <a:r>
              <a:rPr lang="en-US" altLang="zh-TW" sz="3500" kern="1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estimates the </a:t>
            </a:r>
            <a:r>
              <a:rPr lang="en-US" altLang="zh-TW" sz="3500" kern="100" dirty="0">
                <a:solidFill>
                  <a:schemeClr val="tx1"/>
                </a:solidFill>
                <a:latin typeface="Times New Roman"/>
                <a:cs typeface="Times New Roman"/>
              </a:rPr>
              <a:t>impact of merit awards, which is based on a cut-point of a test score, on future academic outcomes.</a:t>
            </a:r>
            <a:endParaRPr kumimoji="0" lang="en-US" altLang="zh-TW" sz="3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100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algn="ctr" eaLnBrk="1" hangingPunct="1">
              <a:buAutoNum type="romanUcPeriod" startAt="3"/>
              <a:defRPr/>
            </a:pPr>
            <a:r>
              <a:rPr kumimoji="0" lang="en-US" altLang="zh-TW" sz="33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Counterfactual </a:t>
            </a:r>
            <a:r>
              <a:rPr kumimoji="0" lang="en-US" altLang="zh-TW" sz="33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Approach to </a:t>
            </a:r>
            <a:r>
              <a:rPr kumimoji="0" lang="en-US" altLang="zh-TW" sz="33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Noncompliance:</a:t>
            </a:r>
          </a:p>
          <a:p>
            <a:pPr algn="ctr" eaLnBrk="1" hangingPunct="1">
              <a:defRPr/>
            </a:pPr>
            <a:r>
              <a:rPr kumimoji="0" lang="en-US" altLang="zh-TW" sz="33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Quick Review</a:t>
            </a:r>
            <a:endParaRPr kumimoji="0" lang="en-US" altLang="zh-TW" sz="33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3"/>
            <a:ext cx="8642350" cy="554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 startAt="4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“Principal Stratification” Strategy: classifying the pool of subjects into subgroups and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comparing only subgroups which satisfies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exogeneity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between D and Y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(i.e., subgroups affected by random assignment).</a:t>
            </a:r>
          </a:p>
          <a:p>
            <a:pPr marL="1371600" lvl="2" indent="-6286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Compliers</a:t>
            </a:r>
          </a:p>
          <a:p>
            <a:pPr marL="1371600" lvl="2" indent="-6286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Non-compliers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6286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AutoNum type="circleNumWdWhitePlain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Never-takers</a:t>
            </a:r>
            <a:endParaRPr lang="en-US" sz="28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828800" lvl="3" indent="-6286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AutoNum type="circleNumWdWhitePlain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Always-takers</a:t>
            </a:r>
          </a:p>
          <a:p>
            <a:pPr marL="1828800" lvl="3" indent="-6286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AutoNum type="circleNumWdWhitePlain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Defiers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101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 bwMode="auto">
              <a:xfrm>
                <a:off x="250825" y="3068960"/>
                <a:ext cx="8642350" cy="371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627063" lvl="2" indent="-627063"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Compliers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0238" lvl="2" indent="0"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receive the treatment if assigned to the treatment group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and they do not receive the treatment if assigned to the control group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3068960"/>
                <a:ext cx="8642350" cy="3717032"/>
              </a:xfrm>
              <a:prstGeom prst="rect">
                <a:avLst/>
              </a:prstGeom>
              <a:blipFill>
                <a:blip r:embed="rId2"/>
                <a:stretch>
                  <a:fillRect l="-1551" t="-22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180" y="44624"/>
              <a:ext cx="8497639" cy="29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99">
                      <a:extLst>
                        <a:ext uri="{9D8B030D-6E8A-4147-A177-3AD203B41FA5}">
                          <a16:colId xmlns:a16="http://schemas.microsoft.com/office/drawing/2014/main" val="1736850466"/>
                        </a:ext>
                      </a:extLst>
                    </a:gridCol>
                    <a:gridCol w="205115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554969"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u="sng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u="sng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3200" u="sng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420217"/>
                      </a:ext>
                    </a:extLst>
                  </a:tr>
                  <a:tr h="554969">
                    <a:tc>
                      <a:txBody>
                        <a:bodyPr/>
                        <a:lstStyle/>
                        <a:p>
                          <a:pPr algn="ctr"/>
                          <a:endParaRPr lang="en-US" sz="32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89451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u="sng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u="sng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u="sng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89451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3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Always-taker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2485504"/>
                  </p:ext>
                </p:extLst>
              </p:nvPr>
            </p:nvGraphicFramePr>
            <p:xfrm>
              <a:off x="323180" y="44624"/>
              <a:ext cx="8497639" cy="29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99">
                      <a:extLst>
                        <a:ext uri="{9D8B030D-6E8A-4147-A177-3AD203B41FA5}">
                          <a16:colId xmlns:a16="http://schemas.microsoft.com/office/drawing/2014/main" val="1736850466"/>
                        </a:ext>
                      </a:extLst>
                    </a:gridCol>
                    <a:gridCol w="205115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5755" r="-357" b="-4157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4202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667" t="-100000" r="-100952" b="-3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1116" t="-100000" r="-713" b="-3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894510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4626" r="-546759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4095" t="-129252" r="-250445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89451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4095" t="-229252" r="-250445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3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Always-taker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val 4"/>
          <p:cNvSpPr/>
          <p:nvPr/>
        </p:nvSpPr>
        <p:spPr>
          <a:xfrm>
            <a:off x="3707904" y="2132856"/>
            <a:ext cx="2520280" cy="792088"/>
          </a:xfrm>
          <a:prstGeom prst="ellipse">
            <a:avLst/>
          </a:prstGeom>
          <a:noFill/>
          <a:ln w="38100"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6258437" y="1264617"/>
            <a:ext cx="252028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102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 bwMode="auto">
              <a:xfrm>
                <a:off x="323180" y="3068035"/>
                <a:ext cx="8569994" cy="3789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lvl="2" indent="0"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2) Non-compliers:</a:t>
                </a:r>
              </a:p>
              <a:p>
                <a:pPr marL="627063" lvl="2" indent="-627063"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AutoNum type="circleNumWdWhitePlain"/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Never-takers</a:t>
                </a:r>
                <a:r>
                  <a:rPr lang="en-US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never treated regardless of assignment.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2" indent="-628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circleNumWdWhitePlain"/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Always-takers</a:t>
                </a:r>
                <a:r>
                  <a:rPr lang="en-US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always treated regardless of assignment</a:t>
                </a:r>
                <a:r>
                  <a:rPr lang="en-US" sz="3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</a:p>
              <a:p>
                <a:pPr marL="628650" lvl="2" indent="-628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circleNumWdWhitePlain"/>
                </a:pPr>
                <a:r>
                  <a:rPr lang="en-US" altLang="zh-TW" sz="32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Defiers</a:t>
                </a: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;</a:t>
                </a:r>
              </a:p>
              <a:p>
                <a:pPr marL="685800" lvl="2" indent="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None/>
                </a:pP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</a:p>
              <a:p>
                <a:pPr marL="628650" lvl="2" indent="-628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circleNumWdWhitePlain"/>
                </a:pPr>
                <a:endParaRPr lang="en-US" sz="3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180" y="3068035"/>
                <a:ext cx="8569994" cy="3789965"/>
              </a:xfrm>
              <a:prstGeom prst="rect">
                <a:avLst/>
              </a:prstGeom>
              <a:blipFill>
                <a:blip r:embed="rId2"/>
                <a:stretch>
                  <a:fillRect l="-1778" t="-2251" b="-56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180" y="44624"/>
              <a:ext cx="8497639" cy="29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99">
                      <a:extLst>
                        <a:ext uri="{9D8B030D-6E8A-4147-A177-3AD203B41FA5}">
                          <a16:colId xmlns:a16="http://schemas.microsoft.com/office/drawing/2014/main" val="1736850466"/>
                        </a:ext>
                      </a:extLst>
                    </a:gridCol>
                    <a:gridCol w="205115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554969"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u="sng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u="sng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3200" u="sng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420217"/>
                      </a:ext>
                    </a:extLst>
                  </a:tr>
                  <a:tr h="554969">
                    <a:tc>
                      <a:txBody>
                        <a:bodyPr/>
                        <a:lstStyle/>
                        <a:p>
                          <a:pPr algn="ctr"/>
                          <a:endParaRPr lang="en-US" sz="32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89451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u="sng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 u="sng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u="sng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u="sng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u="sng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err="1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endParaRPr lang="en-US" sz="3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89451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3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Always-taker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669548"/>
                  </p:ext>
                </p:extLst>
              </p:nvPr>
            </p:nvGraphicFramePr>
            <p:xfrm>
              <a:off x="323180" y="44624"/>
              <a:ext cx="8497639" cy="2947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99">
                      <a:extLst>
                        <a:ext uri="{9D8B030D-6E8A-4147-A177-3AD203B41FA5}">
                          <a16:colId xmlns:a16="http://schemas.microsoft.com/office/drawing/2014/main" val="1736850466"/>
                        </a:ext>
                      </a:extLst>
                    </a:gridCol>
                    <a:gridCol w="205115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256394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5755" r="-357" b="-4157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4202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667" t="-100000" r="-100952" b="-3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1116" t="-100000" r="-713" b="-3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894510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4626" r="-546759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4095" t="-129252" r="-250445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err="1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endParaRPr lang="en-US" sz="3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89451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4095" t="-229252" r="-250445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</a:t>
                          </a:r>
                          <a:endParaRPr lang="en-US" sz="3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3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Always-taker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val 4"/>
          <p:cNvSpPr/>
          <p:nvPr/>
        </p:nvSpPr>
        <p:spPr>
          <a:xfrm>
            <a:off x="6258437" y="2132856"/>
            <a:ext cx="2520280" cy="792088"/>
          </a:xfrm>
          <a:prstGeom prst="ellipse">
            <a:avLst/>
          </a:prstGeom>
          <a:noFill/>
          <a:ln w="38100"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07904" y="1264617"/>
            <a:ext cx="2520280" cy="792088"/>
          </a:xfrm>
          <a:prstGeom prst="ellipse">
            <a:avLst/>
          </a:prstGeom>
          <a:noFill/>
          <a:ln w="38100"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103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260" y="3132108"/>
              <a:ext cx="8496943" cy="36004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3806136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303462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880465">
                    <a:tc>
                      <a:txBody>
                        <a:bodyPr/>
                        <a:lstStyle/>
                        <a:p>
                          <a:pPr algn="ctr"/>
                          <a:endParaRPr lang="en-US" sz="3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u="none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u="none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u="none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 u="none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600" i="1" u="none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600" b="0" i="1" u="none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3600" u="none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u="none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u="none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u="none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 u="none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600" i="1" u="none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600" b="0" i="1" u="none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u="none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13599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 or</a:t>
                          </a:r>
                        </a:p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or</a:t>
                          </a:r>
                        </a:p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13599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or</a:t>
                          </a:r>
                        </a:p>
                        <a:p>
                          <a:pPr algn="ctr"/>
                          <a:r>
                            <a:rPr kumimoji="1" lang="en-US" sz="3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-taker</a:t>
                          </a:r>
                          <a:endParaRPr lang="en-US" sz="36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 or</a:t>
                          </a:r>
                        </a:p>
                        <a:p>
                          <a:pPr algn="ctr"/>
                          <a:r>
                            <a:rPr kumimoji="1" lang="en-US" sz="3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139941"/>
                  </p:ext>
                </p:extLst>
              </p:nvPr>
            </p:nvGraphicFramePr>
            <p:xfrm>
              <a:off x="135260" y="3132108"/>
              <a:ext cx="8496943" cy="36004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1756605144"/>
                        </a:ext>
                      </a:extLst>
                    </a:gridCol>
                    <a:gridCol w="3806136">
                      <a:extLst>
                        <a:ext uri="{9D8B030D-6E8A-4147-A177-3AD203B41FA5}">
                          <a16:colId xmlns:a16="http://schemas.microsoft.com/office/drawing/2014/main" val="3972223996"/>
                        </a:ext>
                      </a:extLst>
                    </a:gridCol>
                    <a:gridCol w="3034623">
                      <a:extLst>
                        <a:ext uri="{9D8B030D-6E8A-4147-A177-3AD203B41FA5}">
                          <a16:colId xmlns:a16="http://schemas.microsoft.com/office/drawing/2014/main" val="1885561974"/>
                        </a:ext>
                      </a:extLst>
                    </a:gridCol>
                  </a:tblGrid>
                  <a:tr h="880465">
                    <a:tc>
                      <a:txBody>
                        <a:bodyPr/>
                        <a:lstStyle/>
                        <a:p>
                          <a:pPr algn="ctr"/>
                          <a:endParaRPr lang="en-US" sz="3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520" r="-80000" b="-32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120" r="-402" b="-32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4022373"/>
                      </a:ext>
                    </a:extLst>
                  </a:tr>
                  <a:tr h="135996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5022" r="-413603" b="-1103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 or</a:t>
                          </a:r>
                        </a:p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or</a:t>
                          </a:r>
                        </a:p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Never-taker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4115165"/>
                      </a:ext>
                    </a:extLst>
                  </a:tr>
                  <a:tr h="135996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64286" r="-413603" b="-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Defier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or</a:t>
                          </a:r>
                        </a:p>
                        <a:p>
                          <a:pPr algn="ctr"/>
                          <a:r>
                            <a:rPr kumimoji="1" lang="en-US" sz="3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-taker</a:t>
                          </a:r>
                          <a:endParaRPr lang="en-US" sz="36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Complier or</a:t>
                          </a:r>
                        </a:p>
                        <a:p>
                          <a:pPr algn="ctr"/>
                          <a:r>
                            <a:rPr kumimoji="1" lang="en-US" sz="3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+mn-cs"/>
                            </a:rPr>
                            <a:t>Always</a:t>
                          </a: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-taker</a:t>
                          </a: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 2"/>
          <p:cNvSpPr/>
          <p:nvPr/>
        </p:nvSpPr>
        <p:spPr>
          <a:xfrm>
            <a:off x="827583" y="404665"/>
            <a:ext cx="79928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3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Correspondence between </a:t>
            </a:r>
            <a:endParaRPr lang="en-US" altLang="zh-TW" sz="33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3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Observed </a:t>
            </a:r>
            <a:r>
              <a:rPr lang="en-US" altLang="zh-TW" sz="3300" b="1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Latent Strata</a:t>
            </a:r>
            <a:endParaRPr lang="zh-TW" alt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1547380"/>
                <a:ext cx="7920880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Be aware that, </a:t>
                </a:r>
                <a:r>
                  <a:rPr lang="en-US" altLang="zh-TW" sz="2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without further assumptions, the 4 compliance types can</a:t>
                </a:r>
                <a:r>
                  <a:rPr lang="en-US" altLang="zh-TW" sz="2600" b="1" i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not </a:t>
                </a:r>
                <a:r>
                  <a:rPr lang="en-US" altLang="zh-TW" sz="2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be identified from </a:t>
                </a:r>
                <a:r>
                  <a:rPr lang="en-US" altLang="zh-TW" sz="2600" b="1" i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observed</a:t>
                </a:r>
                <a:r>
                  <a:rPr lang="en-US" altLang="zh-TW" sz="2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data.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For example, an individual with </a:t>
                </a:r>
                <a:r>
                  <a:rPr lang="en-US" altLang="zh-TW" sz="2600" i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observed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=1 may be either a complier or an always-taker.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47380"/>
                <a:ext cx="7920880" cy="1692771"/>
              </a:xfrm>
              <a:prstGeom prst="rect">
                <a:avLst/>
              </a:prstGeom>
              <a:blipFill>
                <a:blip r:embed="rId3"/>
                <a:stretch>
                  <a:fillRect l="-1385" t="-3237" r="-231" b="-79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2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104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3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III.	Counterfactual Approach to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268760"/>
                <a:ext cx="8642350" cy="5328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5"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Assumptions: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1371600" lvl="2" indent="-6286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Excludability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(or exclusion restriction): Z does </a:t>
                </a:r>
                <a:r>
                  <a:rPr lang="en-US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not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affect Y directly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𝑌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𝑌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</m:oMath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6286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</a:pP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Monotonicity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i.e., no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defiers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2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exist.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268760"/>
                <a:ext cx="8642350" cy="5328592"/>
              </a:xfrm>
              <a:prstGeom prst="rect">
                <a:avLst/>
              </a:prstGeom>
              <a:blipFill>
                <a:blip r:embed="rId2"/>
                <a:stretch>
                  <a:fillRect l="-1551" t="-1602" r="-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1663" y="1484784"/>
            <a:ext cx="8458200" cy="1222375"/>
          </a:xfrm>
        </p:spPr>
        <p:txBody>
          <a:bodyPr/>
          <a:lstStyle/>
          <a:p>
            <a:pPr algn="ctr"/>
            <a:r>
              <a:rPr lang="en-US" altLang="zh-TW" sz="44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</a:t>
            </a:r>
            <a:r>
              <a:rPr lang="en-US" altLang="zh-TW" sz="44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Noncompliance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FD69D-6D14-47D8-A13C-373B00D15BE2}" type="slidenum">
              <a:rPr lang="zh-TW" altLang="en-US" smtClean="0"/>
              <a:pPr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60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106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IV.	One-sided Noncompliance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268760"/>
            <a:ext cx="864235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Sub-groups: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Compliers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and N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ever-takers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54025" y="2056796"/>
          <a:ext cx="8639152" cy="4197852"/>
        </p:xfrm>
        <a:graphic>
          <a:graphicData uri="http://schemas.openxmlformats.org/drawingml/2006/table">
            <a:tbl>
              <a:tblPr firstRow="1" firstCol="1" bandRow="1"/>
              <a:tblGrid>
                <a:gridCol w="2591036">
                  <a:extLst>
                    <a:ext uri="{9D8B030D-6E8A-4147-A177-3AD203B41FA5}">
                      <a16:colId xmlns:a16="http://schemas.microsoft.com/office/drawing/2014/main" val="688688836"/>
                    </a:ext>
                  </a:extLst>
                </a:gridCol>
                <a:gridCol w="2735051">
                  <a:extLst>
                    <a:ext uri="{9D8B030D-6E8A-4147-A177-3AD203B41FA5}">
                      <a16:colId xmlns:a16="http://schemas.microsoft.com/office/drawing/2014/main" val="1296426323"/>
                    </a:ext>
                  </a:extLst>
                </a:gridCol>
                <a:gridCol w="3313065">
                  <a:extLst>
                    <a:ext uri="{9D8B030D-6E8A-4147-A177-3AD203B41FA5}">
                      <a16:colId xmlns:a16="http://schemas.microsoft.com/office/drawing/2014/main" val="1580143288"/>
                    </a:ext>
                  </a:extLst>
                </a:gridCol>
              </a:tblGrid>
              <a:tr h="836103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Observed groups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Latent compliance </a:t>
                      </a: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types in </a:t>
                      </a: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each group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85546"/>
                  </a:ext>
                </a:extLst>
              </a:tr>
              <a:tr h="836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assignment)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(treatment receipt)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59148"/>
                  </a:ext>
                </a:extLst>
              </a:tr>
              <a:tr h="836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Compliers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29470"/>
                  </a:ext>
                </a:extLst>
              </a:tr>
              <a:tr h="836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Never-takers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754984"/>
                  </a:ext>
                </a:extLst>
              </a:tr>
              <a:tr h="836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Compliers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ever-takers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4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107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eaLnBrk="1" hangingPunct="1">
              <a:buAutoNum type="romanUcPeriod" startAt="5"/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Parameters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</a:t>
            </a:r>
          </a:p>
          <a:p>
            <a:pPr marL="576263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268760"/>
                <a:ext cx="8642350" cy="5328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Intention-to-treat</a:t>
                </a: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(</a:t>
                </a:r>
                <a:r>
                  <a:rPr lang="en-US" sz="3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ITT</a:t>
                </a: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 effect of Z on Y,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ITT</m:t>
                    </m:r>
                    <m:d>
                      <m:dPr>
                        <m:ctrlP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Z</m:t>
                        </m:r>
                        <m:r>
                          <a:rPr lang="en-US" altLang="zh-TW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TW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As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long as the two treatment arms are indeed randomly assigned,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ITT measures the causal effect of treatment </a:t>
                </a:r>
                <a:r>
                  <a:rPr lang="en-US" sz="36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assignment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Z on Y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regardless of the treatment receipt </a:t>
                </a:r>
                <a:r>
                  <a:rPr lang="en-US" sz="3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D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and is immune from selection bias.</a:t>
                </a:r>
                <a:endPara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268760"/>
                <a:ext cx="8642350" cy="5328592"/>
              </a:xfrm>
              <a:prstGeom prst="rect">
                <a:avLst/>
              </a:prstGeom>
              <a:blipFill>
                <a:blip r:embed="rId2"/>
                <a:stretch>
                  <a:fillRect l="-2116" t="-1831" r="-33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b="1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Decomposition of ITT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US" altLang="zh-TW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zh-TW" altLang="en-US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05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-699440" y="1196753"/>
                <a:ext cx="9828584" cy="6048672"/>
              </a:xfrm>
            </p:spPr>
            <p:txBody>
              <a:bodyPr/>
              <a:lstStyle/>
              <a:p>
                <a:pPr marL="1077913" indent="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m:rPr>
                          <m:sty m:val="p"/>
                        </m:rPr>
                        <a:rPr lang="en-US" altLang="zh-TW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ITT</m:t>
                      </m:r>
                      <m:d>
                        <m:d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Z</m:t>
                          </m:r>
                          <m: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Y</m:t>
                          </m:r>
                        </m:e>
                      </m:d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ITT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c</m:t>
                          </m:r>
                        </m:sub>
                      </m:sSub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×</m:t>
                      </m:r>
                      <m:func>
                        <m:func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compliers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3589338" indent="26670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ITT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a</m:t>
                          </m:r>
                        </m:sub>
                      </m:sSub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×</m:t>
                      </m:r>
                      <m:func>
                        <m:func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always</m:t>
                              </m:r>
                              <m: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takers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3589338" indent="26670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ITT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n</m:t>
                          </m:r>
                        </m:sub>
                      </m:sSub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Pr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never</m:t>
                          </m:r>
                          <m: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takers</m:t>
                          </m:r>
                        </m:e>
                      </m:d>
                    </m:oMath>
                  </m:oMathPara>
                </a14:m>
                <a:endParaRPr lang="en-US" altLang="zh-TW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3589338" indent="26670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ITT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d</m:t>
                          </m:r>
                        </m:sub>
                      </m:sSub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Pr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defiers</m:t>
                          </m:r>
                        </m:e>
                      </m:d>
                    </m:oMath>
                  </m:oMathPara>
                </a14:m>
                <a:endParaRPr lang="en-US" altLang="zh-TW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3225800" indent="0">
                  <a:spcAft>
                    <a:spcPts val="0"/>
                  </a:spcAft>
                  <a:buNone/>
                </a:pPr>
                <a:r>
                  <a:rPr lang="en-US" altLang="zh-TW" kern="1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ITT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c</m:t>
                        </m:r>
                      </m:sub>
                    </m:sSub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×</m:t>
                    </m:r>
                    <m:func>
                      <m:func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zh-TW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compliers</m:t>
                            </m:r>
                          </m:e>
                        </m:d>
                      </m:e>
                    </m:func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+0+0+0</m:t>
                    </m:r>
                  </m:oMath>
                </a14:m>
                <a:endParaRPr lang="en-US" altLang="zh-TW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spcAft>
                    <a:spcPts val="0"/>
                  </a:spcAft>
                  <a:buNone/>
                  <a:tabLst>
                    <a:tab pos="1260475" algn="l"/>
                  </a:tabLst>
                </a:pPr>
                <a:r>
                  <a:rPr lang="en-US" altLang="zh-TW" sz="2800" kern="100" dirty="0" smtClean="0">
                    <a:solidFill>
                      <a:schemeClr val="tx1"/>
                    </a:solidFill>
                    <a:ea typeface="標楷體" panose="03000509000000000000" pitchFamily="65" charset="-12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8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∴ </m:t>
                    </m:r>
                    <m:f>
                      <m:f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ITT</m:t>
                        </m:r>
                        <m:d>
                          <m:dPr>
                            <m:ctrlPr>
                              <a:rPr lang="zh-TW" altLang="zh-TW" sz="2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Z</m:t>
                            </m:r>
                            <m: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Y</m:t>
                            </m:r>
                          </m:e>
                        </m:d>
                      </m:num>
                      <m:den>
                        <m:func>
                          <m:funcPr>
                            <m:ctrlPr>
                              <a:rPr lang="zh-TW" altLang="zh-TW" sz="2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28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compliers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sz="28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IT</m:t>
                    </m:r>
                    <m:sSub>
                      <m:sSub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TW" sz="2800" i="1" kern="1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</a:p>
              <a:p>
                <a:pPr marL="0" indent="0">
                  <a:spcAft>
                    <a:spcPts val="0"/>
                  </a:spcAft>
                  <a:buNone/>
                  <a:tabLst>
                    <a:tab pos="12604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                                          </m:t>
                      </m:r>
                      <m:r>
                        <a:rPr lang="en-US" altLang="zh-TW" sz="2800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Complier</m:t>
                      </m:r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Average</m:t>
                      </m:r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Causal</m:t>
                      </m:r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Effect</m:t>
                      </m:r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CACE</m:t>
                      </m:r>
                      <m:r>
                        <a:rPr lang="en-US" altLang="zh-TW" sz="28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)</m:t>
                      </m:r>
                    </m:oMath>
                  </m:oMathPara>
                </a14:m>
                <a:endParaRPr lang="en-US" altLang="zh-TW" sz="2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514350" indent="-514350">
                  <a:spcAft>
                    <a:spcPts val="0"/>
                  </a:spcAft>
                  <a:buFont typeface="+mj-lt"/>
                  <a:buAutoNum type="arabicPeriod"/>
                  <a:tabLst>
                    <a:tab pos="1260475" algn="l"/>
                  </a:tabLst>
                </a:pPr>
                <a:r>
                  <a:rPr lang="en-US" altLang="zh-TW" sz="2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If </a:t>
                </a:r>
                <a:r>
                  <a:rPr lang="en-US" altLang="zh-TW" sz="2800" i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all</a:t>
                </a:r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the subjects comply with treatment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0" i="0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</m:t>
                        </m:r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zh-TW" altLang="zh-TW" sz="2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compliers</m:t>
                            </m:r>
                          </m:e>
                        </m:d>
                        <m:r>
                          <a:rPr lang="en-US" altLang="zh-TW" sz="2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=1</m:t>
                        </m:r>
                      </m:e>
                    </m:func>
                  </m:oMath>
                </a14:m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ITT</m:t>
                    </m:r>
                    <m:d>
                      <m:d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Z</m:t>
                        </m:r>
                        <m: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Y</m:t>
                        </m:r>
                      </m:e>
                    </m:d>
                    <m:r>
                      <a:rPr lang="en-US" altLang="zh-TW" sz="28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sSup>
                      <m:sSupPr>
                        <m:ctrlPr>
                          <a:rPr lang="en-US" altLang="zh-TW" sz="2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zh-TW" altLang="en-US" sz="2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𝜏</m:t>
                        </m:r>
                      </m:e>
                      <m:sup>
                        <m:r>
                          <a:rPr lang="en-US" altLang="zh-TW" sz="28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𝑆𝑅𝐷</m:t>
                        </m:r>
                      </m:sup>
                    </m:sSup>
                  </m:oMath>
                </a14:m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</a:p>
              <a:p>
                <a:pPr marL="514350" indent="-514350">
                  <a:spcAft>
                    <a:spcPts val="0"/>
                  </a:spcAft>
                  <a:buFont typeface="+mj-lt"/>
                  <a:buAutoNum type="arabicPeriod"/>
                  <a:tabLst>
                    <a:tab pos="1260475" algn="l"/>
                  </a:tabLst>
                </a:pPr>
                <a:r>
                  <a:rPr lang="en-US" altLang="zh-TW" sz="2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	</a:t>
                </a:r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If some noncompliance exists,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zh-TW" altLang="zh-TW" sz="28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compliers</m:t>
                            </m:r>
                          </m:e>
                        </m:d>
                      </m:e>
                    </m:func>
                    <m:r>
                      <a:rPr lang="en-US" altLang="zh-TW" sz="28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&lt;1</m:t>
                    </m:r>
                  </m:oMath>
                </a14:m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  <a:r>
                  <a:rPr lang="en-US" altLang="zh-TW" sz="2800" kern="100" dirty="0">
                    <a:solidFill>
                      <a:schemeClr val="tx1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                       </m:t>
                    </m:r>
                    <m:r>
                      <m:rPr>
                        <m:sty m:val="p"/>
                      </m:rPr>
                      <a:rPr lang="en-US" altLang="zh-TW" sz="28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ITT</m:t>
                    </m:r>
                    <m:d>
                      <m:dPr>
                        <m:ctrlPr>
                          <a:rPr lang="zh-TW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Z</m:t>
                        </m:r>
                        <m: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TW" sz="28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TW" sz="28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diluted somewhat. </a:t>
                </a:r>
                <a:endParaRPr lang="zh-TW" altLang="zh-TW" sz="28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99440" y="1196753"/>
                <a:ext cx="9828584" cy="6048672"/>
              </a:xfrm>
              <a:blipFill>
                <a:blip r:embed="rId3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108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255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109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eaLnBrk="1" hangingPunct="1">
              <a:buAutoNum type="romanUcPeriod" startAt="5"/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Parameters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</a:t>
            </a:r>
          </a:p>
          <a:p>
            <a:pPr marL="576263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Complier Average Causal Effect (CACE)</a:t>
                </a:r>
              </a:p>
              <a:p>
                <a:pPr marL="744538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With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proportion of compliers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</a:p>
              <a:p>
                <a:pPr marL="744538" lvl="1" indent="0">
                  <a:spcBef>
                    <a:spcPts val="1200"/>
                  </a:spcBef>
                  <a:spcAft>
                    <a:spcPts val="18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CACE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ITT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proportion</m:t>
                        </m:r>
                        <m: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compliers</m:t>
                        </m:r>
                      </m:den>
                    </m:f>
                  </m:oMath>
                </a14:m>
                <a:endParaRPr lang="en-US" sz="3200" i="1" dirty="0" smtClean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1947863" lvl="1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ITT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sz="32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4538" lvl="1" indent="0">
                  <a:spcBef>
                    <a:spcPts val="18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CACE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ATE; but </a:t>
                </a:r>
                <a:r>
                  <a:rPr lang="en-US" sz="3200" b="1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CACE</a:t>
                </a:r>
                <a:r>
                  <a:rPr lang="en-US" sz="3200" b="1" dirty="0">
                    <a:solidFill>
                      <a:schemeClr val="tx1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ATT</a:t>
                </a:r>
              </a:p>
              <a:p>
                <a:pPr marL="744538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Note that CACE is also called </a:t>
                </a:r>
                <a:r>
                  <a:rPr lang="en-US" sz="3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local average treatment effect (LATE)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blipFill>
                <a:blip r:embed="rId2"/>
                <a:stretch>
                  <a:fillRect l="-1551" t="-1540" b="-3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009650"/>
            <a:ext cx="3314700" cy="48387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35065" y="5802226"/>
            <a:ext cx="7575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Donald T. Campbell </a:t>
            </a:r>
            <a:r>
              <a:rPr lang="en-US" altLang="zh-TW" sz="2000" dirty="0" smtClean="0"/>
              <a:t>(1916-1996) was an American psychologist and </a:t>
            </a:r>
          </a:p>
          <a:p>
            <a:r>
              <a:rPr lang="en-US" altLang="zh-TW" sz="2000" dirty="0"/>
              <a:t>m</a:t>
            </a:r>
            <a:r>
              <a:rPr lang="en-US" altLang="zh-TW" sz="2000" dirty="0" smtClean="0"/>
              <a:t>ade contributions in a wide range of disciplines and methodology.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7098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110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eaLnBrk="1" hangingPunct="1">
              <a:buAutoNum type="romanUcPeriod" startAt="5"/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Parameters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</a:t>
            </a:r>
          </a:p>
          <a:p>
            <a:pPr marL="576263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IV regression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Random assignment Z as an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“instrumental variable” (IV)</a:t>
                </a: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4538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If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actual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treatment D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is exogenous, than its effect can be estimated by a 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 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744538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But now D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is endogenous (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and u are dependent) which violates the OLS assumption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will be biased and inconsistent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blipFill>
                <a:blip r:embed="rId2"/>
                <a:stretch>
                  <a:fillRect l="-1551" t="-1540" r="-26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111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eaLnBrk="1" hangingPunct="1">
              <a:buAutoNum type="romanUcPeriod" startAt="5"/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Parameters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</a:t>
            </a:r>
          </a:p>
          <a:p>
            <a:pPr marL="576263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IV regression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4538" marR="0" indent="0">
                  <a:spcBef>
                    <a:spcPts val="1200"/>
                  </a:spcBef>
                  <a:spcAft>
                    <a:spcPts val="1800"/>
                  </a:spcAft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solution is to find an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instrument Z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that is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correlated with D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but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independent of u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  Random treatment assignment Z will typically do this trick.  The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instrumental-variable regression estimator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 written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as</a:t>
                </a:r>
              </a:p>
              <a:p>
                <a:pPr marL="15875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𝐼𝑉</m:t>
                          </m:r>
                        </m:sub>
                      </m:sSub>
                      <m:r>
                        <a:rPr 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𝐶𝑜𝑣</m:t>
                          </m:r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𝐶𝑜𝑣</m:t>
                          </m:r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blipFill>
                <a:blip r:embed="rId2"/>
                <a:stretch>
                  <a:fillRect l="-1551" t="-1540" r="-11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8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112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571500" indent="-571500" eaLnBrk="1" hangingPunct="1">
              <a:buAutoNum type="romanUcPeriod" startAt="5"/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Parameters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</a:t>
            </a:r>
          </a:p>
          <a:p>
            <a:pPr marL="576263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under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IV regression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4538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Procedurally, IV regression is equivalent to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two-stage least squares (2SLS</a:t>
                </a:r>
                <a:r>
                  <a:rPr lang="en-US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</a:p>
              <a:p>
                <a:pPr marL="1258888" marR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AutoNum type="arabicParenR"/>
                </a:pP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1st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stage: 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regress D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on Z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to estimate proportion of compliers and obtain fitted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D,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 </a:t>
                </a:r>
              </a:p>
              <a:p>
                <a:pPr marL="1258888" marR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AutoNum type="arabicParenR"/>
                </a:pP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2nd stage: regress Y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the slope is the CACE estimate.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blipFill>
                <a:blip r:embed="rId2"/>
                <a:stretch>
                  <a:fillRect l="-1551" t="-1540" r="-9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0225" y="2215106"/>
            <a:ext cx="8458200" cy="1222375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Two-sided Noncompliance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FD69D-6D14-47D8-A13C-373B00D15BE2}" type="slidenum">
              <a:rPr lang="zh-TW" altLang="en-US" smtClean="0"/>
              <a:pPr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7589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244408" y="6496893"/>
            <a:ext cx="762000" cy="244475"/>
          </a:xfrm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114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VI.	Two-sided Noncompliance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980728"/>
            <a:ext cx="864235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 subgroups: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4865" y="1484783"/>
          <a:ext cx="8639152" cy="3854367"/>
        </p:xfrm>
        <a:graphic>
          <a:graphicData uri="http://schemas.openxmlformats.org/drawingml/2006/table">
            <a:tbl>
              <a:tblPr firstRow="1" firstCol="1" bandRow="1"/>
              <a:tblGrid>
                <a:gridCol w="2591036">
                  <a:extLst>
                    <a:ext uri="{9D8B030D-6E8A-4147-A177-3AD203B41FA5}">
                      <a16:colId xmlns:a16="http://schemas.microsoft.com/office/drawing/2014/main" val="688688836"/>
                    </a:ext>
                  </a:extLst>
                </a:gridCol>
                <a:gridCol w="2735051">
                  <a:extLst>
                    <a:ext uri="{9D8B030D-6E8A-4147-A177-3AD203B41FA5}">
                      <a16:colId xmlns:a16="http://schemas.microsoft.com/office/drawing/2014/main" val="1296426323"/>
                    </a:ext>
                  </a:extLst>
                </a:gridCol>
                <a:gridCol w="3313065">
                  <a:extLst>
                    <a:ext uri="{9D8B030D-6E8A-4147-A177-3AD203B41FA5}">
                      <a16:colId xmlns:a16="http://schemas.microsoft.com/office/drawing/2014/main" val="1580143288"/>
                    </a:ext>
                  </a:extLst>
                </a:gridCol>
              </a:tblGrid>
              <a:tr h="51262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Observed groups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Latent compliance 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types in 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each group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85546"/>
                  </a:ext>
                </a:extLst>
              </a:tr>
              <a:tr h="6835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Z</a:t>
                      </a:r>
                    </a:p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assignment)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</a:t>
                      </a:r>
                    </a:p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(treatment receipt)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59148"/>
                  </a:ext>
                </a:extLst>
              </a:tr>
              <a:tr h="7974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Compliers </a:t>
                      </a:r>
                    </a:p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or Always-taker</a:t>
                      </a:r>
                      <a:endParaRPr lang="en-US" sz="2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29470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Never-takers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754984"/>
                  </a:ext>
                </a:extLst>
              </a:tr>
              <a:tr h="7974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Compliers</a:t>
                      </a:r>
                    </a:p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ever-takers</a:t>
                      </a:r>
                      <a:endParaRPr lang="en-US" sz="2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48773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en-US" sz="2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Always-takers</a:t>
                      </a:r>
                      <a:endParaRPr lang="en-US" sz="2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8872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250825" y="5229200"/>
                <a:ext cx="8642350" cy="1442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Additional Identification assumption: 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monotonicity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(1)≥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(0)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which </a:t>
                </a:r>
                <a:r>
                  <a:rPr lang="en-US" sz="3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rules out </a:t>
                </a:r>
                <a:r>
                  <a:rPr lang="en-US" sz="3200" dirty="0" err="1" smtClean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defiers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5229200"/>
                <a:ext cx="8642350" cy="1442150"/>
              </a:xfrm>
              <a:prstGeom prst="rect">
                <a:avLst/>
              </a:prstGeom>
              <a:blipFill>
                <a:blip r:embed="rId2"/>
                <a:stretch>
                  <a:fillRect l="-1551" t="-5932" b="-216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17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115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eaLnBrk="1" hangingPunct="1">
              <a:defRPr/>
            </a:pP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VII.	Parameters and Estimation under Two-sided Noncompliance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268760"/>
            <a:ext cx="864235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ITT: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always-takers and never-takers, the ITT is always zero. Therefore, under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2-sided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noncompliance ITT reflects the effects occurred only in the subgroups of compliers and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defiers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 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 monotonicity assumption,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defiers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are ruled out.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So again, ITT reflects effects in compliers only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5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116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 bwMode="auto">
              <a:xfrm>
                <a:off x="250824" y="260648"/>
                <a:ext cx="8893175" cy="2520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Complier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Average Causal Effect (CACE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</a:p>
              <a:p>
                <a:pPr marL="742950" marR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With proportion of compliers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and assuming that there are no </a:t>
                </a:r>
                <a:r>
                  <a:rPr lang="en-US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defiers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the instrumental-variables (IV) estimator for the </a:t>
                </a:r>
                <a:r>
                  <a:rPr lang="en-US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CACE with two-sided noncompliance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can be written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as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4" y="260648"/>
                <a:ext cx="8893175" cy="2520280"/>
              </a:xfrm>
              <a:prstGeom prst="rect">
                <a:avLst/>
              </a:prstGeom>
              <a:blipFill>
                <a:blip r:embed="rId2"/>
                <a:stretch>
                  <a:fillRect l="-1508" t="-3390" r="-1097" b="-79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9512" y="2834998"/>
                <a:ext cx="7291163" cy="2423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CACE</m:t>
                      </m:r>
                      <m:r>
                        <a:rPr lang="en-US" sz="3200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ITT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proportion</m:t>
                          </m:r>
                          <m: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compliers</m:t>
                          </m:r>
                        </m:den>
                      </m:f>
                      <m:r>
                        <a:rPr lang="en-US" sz="3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ITT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3200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28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2800" i="1" dirty="0" smtClean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kern="10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3200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834998"/>
                <a:ext cx="7291163" cy="2423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51520" y="6123996"/>
            <a:ext cx="4796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CACE≠ ATE,  CACE≠ ATT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481639" y="4653136"/>
            <a:ext cx="662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2885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117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4" y="116632"/>
            <a:ext cx="88931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eaLnBrk="1" hangingPunct="1">
              <a:defRPr/>
            </a:pP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VII.	Parameters and Estimation under Two-sided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IV or 2SLS Method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4538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Procedurally,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again IV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regression is equivalent to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two-stage least squares (2SLS)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</a:t>
                </a:r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1258888" marR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AutoNum type="arabicParenR"/>
                </a:pP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1st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stage: D on Z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to estimate proportion of compliers and obtain fitted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D,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</a:p>
              <a:p>
                <a:pPr marL="1258888" marR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AutoNum type="arabicParenR"/>
                </a:pP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2nd stage: Y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the slope is the CACE estimate. (2SLS=IV when the number of IV=the number of endogenous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regressors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544839"/>
              </a:xfrm>
              <a:prstGeom prst="rect">
                <a:avLst/>
              </a:prstGeom>
              <a:blipFill>
                <a:blip r:embed="rId2"/>
                <a:stretch>
                  <a:fillRect l="-1551" t="-1540" r="-16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5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8960" y="1268760"/>
            <a:ext cx="8458200" cy="1222375"/>
          </a:xfrm>
        </p:spPr>
        <p:txBody>
          <a:bodyPr>
            <a:normAutofit fontScale="90000"/>
          </a:bodyPr>
          <a:lstStyle/>
          <a:p>
            <a:pPr marL="914400" lvl="0" indent="-914400" algn="ctr" eaLnBrk="1" hangingPunct="1">
              <a:defRPr/>
            </a:pPr>
            <a:r>
              <a:rPr lang="en-US" altLang="zh-TW" sz="4400" b="1" cap="none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Implications </a:t>
            </a:r>
            <a:r>
              <a:rPr lang="en-US" altLang="zh-TW" sz="4400" b="1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Non-Compliance for </a:t>
            </a:r>
            <a:r>
              <a:rPr lang="en-US" altLang="zh-TW" sz="4400" b="1" cap="none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 Effect</a:t>
            </a:r>
            <a:br>
              <a:rPr lang="en-US" altLang="zh-TW" sz="4400" b="1" cap="none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FD69D-6D14-47D8-A13C-373B00D15BE2}" type="slidenum">
              <a:rPr lang="zh-TW" altLang="en-US" smtClean="0"/>
              <a:pPr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2460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119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Implications for Fuzzy RD Effect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3"/>
            <a:ext cx="8642350" cy="381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Sharp RD: ATEC=ATTC=ATCC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(Lee &amp; Lemieux 2015, 307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Fuzzy RD: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Imbens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&amp; Lemieux 2008, 620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744538" lvl="1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There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is an analogy between the fuzzy RD design and IV settings.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 indent="-74295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126268" y="2249671"/>
                <a:ext cx="9396536" cy="713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31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31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31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lim>
                      </m:limLow>
                      <m:r>
                        <a:rPr lang="en-US" sz="31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1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1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1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sz="3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1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1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268" y="2249671"/>
                <a:ext cx="9396536" cy="71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43655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59632" y="3645025"/>
          <a:ext cx="7519731" cy="321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Visio" r:id="rId4" imgW="3007743" imgH="1250178" progId="Visio.Drawing.11">
                  <p:embed/>
                </p:oleObj>
              </mc:Choice>
              <mc:Fallback>
                <p:oleObj name="Visio" r:id="rId4" imgW="3007743" imgH="1250178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645025"/>
                        <a:ext cx="7519731" cy="3212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66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1" descr="D:\User\Document\Service\計量方法研習營\2016\RD Designs\PPT\RD Designs plots\Thistlethwaite &amp; Campbell. 1960.“Regression-discontinuity analysis An alternative to the ex post facto experiment.” Figure 3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b="5387"/>
          <a:stretch/>
        </p:blipFill>
        <p:spPr bwMode="auto">
          <a:xfrm>
            <a:off x="0" y="-10840"/>
            <a:ext cx="9144000" cy="6446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6423719"/>
            <a:ext cx="5642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Thistlethwaite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Campbell (1960)</a:t>
            </a:r>
          </a:p>
        </p:txBody>
      </p:sp>
    </p:spTree>
    <p:extLst>
      <p:ext uri="{BB962C8B-B14F-4D97-AF65-F5344CB8AC3E}">
        <p14:creationId xmlns:p14="http://schemas.microsoft.com/office/powerpoint/2010/main" val="7187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120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0" y="295001"/>
            <a:ext cx="9144000" cy="6533990"/>
            <a:chOff x="0" y="295001"/>
            <a:chExt cx="9144000" cy="6533990"/>
          </a:xfrm>
        </p:grpSpPr>
        <p:sp>
          <p:nvSpPr>
            <p:cNvPr id="19" name="內容版面配置區 2"/>
            <p:cNvSpPr txBox="1">
              <a:spLocks/>
            </p:cNvSpPr>
            <p:nvPr/>
          </p:nvSpPr>
          <p:spPr bwMode="auto">
            <a:xfrm>
              <a:off x="0" y="2840660"/>
              <a:ext cx="1547663" cy="109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Average Probability of</a:t>
              </a:r>
            </a:p>
            <a:p>
              <a:pPr marL="0" marR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Receiving Treatment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987824" y="915090"/>
              <a:ext cx="0" cy="46995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03648" y="915090"/>
              <a:ext cx="0" cy="470013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03648" y="5615226"/>
              <a:ext cx="31683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03646" y="5589240"/>
              <a:ext cx="158417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87824" y="1905098"/>
              <a:ext cx="15841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內容版面配置區 2"/>
                <p:cNvSpPr txBox="1">
                  <a:spLocks/>
                </p:cNvSpPr>
                <p:nvPr/>
              </p:nvSpPr>
              <p:spPr bwMode="auto">
                <a:xfrm>
                  <a:off x="2987822" y="1905098"/>
                  <a:ext cx="1080121" cy="37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80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8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=0.8</m:t>
                        </m:r>
                      </m:oMath>
                    </m:oMathPara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7822" y="1905098"/>
                  <a:ext cx="1080121" cy="373350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內容版面配置區 2"/>
                <p:cNvSpPr txBox="1">
                  <a:spLocks/>
                </p:cNvSpPr>
                <p:nvPr/>
              </p:nvSpPr>
              <p:spPr bwMode="auto">
                <a:xfrm>
                  <a:off x="1763688" y="5172656"/>
                  <a:ext cx="1224134" cy="37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80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8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63688" y="5172656"/>
                  <a:ext cx="1224134" cy="373350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內容版面配置區 2"/>
            <p:cNvSpPr txBox="1">
              <a:spLocks/>
            </p:cNvSpPr>
            <p:nvPr/>
          </p:nvSpPr>
          <p:spPr bwMode="auto">
            <a:xfrm>
              <a:off x="1403648" y="295001"/>
              <a:ext cx="3168352" cy="620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Type I Fuzzy RD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(One-Sided Noncompliance)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內容版面配置區 2"/>
                <p:cNvSpPr txBox="1">
                  <a:spLocks/>
                </p:cNvSpPr>
                <p:nvPr/>
              </p:nvSpPr>
              <p:spPr bwMode="auto">
                <a:xfrm>
                  <a:off x="1403648" y="5615226"/>
                  <a:ext cx="3168352" cy="373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t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Cut-point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sz="1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3648" y="5615226"/>
                  <a:ext cx="3168352" cy="373349"/>
                </a:xfrm>
                <a:prstGeom prst="rect">
                  <a:avLst/>
                </a:prstGeom>
                <a:blipFill>
                  <a:blip r:embed="rId4"/>
                  <a:stretch>
                    <a:fillRect t="-327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內容版面配置區 2"/>
                <p:cNvSpPr txBox="1">
                  <a:spLocks/>
                </p:cNvSpPr>
                <p:nvPr/>
              </p:nvSpPr>
              <p:spPr bwMode="auto">
                <a:xfrm>
                  <a:off x="1403646" y="5860353"/>
                  <a:ext cx="3168352" cy="5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t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Score </a:t>
                  </a:r>
                  <a14:m>
                    <m:oMath xmlns:m="http://schemas.openxmlformats.org/officeDocument/2006/math">
                      <m:r>
                        <a:rPr lang="en-US" sz="1800" i="1" kern="1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𝑋</m:t>
                      </m:r>
                    </m:oMath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3646" y="5860353"/>
                  <a:ext cx="3168352" cy="520975"/>
                </a:xfrm>
                <a:prstGeom prst="rect">
                  <a:avLst/>
                </a:prstGeom>
                <a:blipFill>
                  <a:blip r:embed="rId5"/>
                  <a:stretch>
                    <a:fillRect t="-581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內容版面配置區 2"/>
                <p:cNvSpPr txBox="1">
                  <a:spLocks/>
                </p:cNvSpPr>
                <p:nvPr/>
              </p:nvSpPr>
              <p:spPr bwMode="auto">
                <a:xfrm>
                  <a:off x="0" y="6160390"/>
                  <a:ext cx="9144000" cy="668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t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The Probability of Receiving Treatment as a Function of the Score </a:t>
                  </a:r>
                  <a14:m>
                    <m:oMath xmlns:m="http://schemas.openxmlformats.org/officeDocument/2006/math">
                      <m:r>
                        <a:rPr lang="en-US" sz="1800" b="1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endParaRPr lang="en-US" sz="18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 marL="0" marR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   Source: Bloom (2012), 51</a:t>
                  </a:r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6160390"/>
                  <a:ext cx="9144000" cy="668601"/>
                </a:xfrm>
                <a:prstGeom prst="rect">
                  <a:avLst/>
                </a:prstGeom>
                <a:blipFill>
                  <a:blip r:embed="rId6"/>
                  <a:stretch>
                    <a:fillRect t="-5505" b="-1100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內容版面配置區 2"/>
            <p:cNvSpPr txBox="1">
              <a:spLocks/>
            </p:cNvSpPr>
            <p:nvPr/>
          </p:nvSpPr>
          <p:spPr bwMode="auto">
            <a:xfrm>
              <a:off x="1115616" y="836712"/>
              <a:ext cx="288030" cy="698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t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內容版面配置區 2"/>
            <p:cNvSpPr txBox="1">
              <a:spLocks/>
            </p:cNvSpPr>
            <p:nvPr/>
          </p:nvSpPr>
          <p:spPr bwMode="auto">
            <a:xfrm>
              <a:off x="1115616" y="4995137"/>
              <a:ext cx="288030" cy="62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內容版面配置區 2"/>
            <p:cNvSpPr txBox="1">
              <a:spLocks/>
            </p:cNvSpPr>
            <p:nvPr/>
          </p:nvSpPr>
          <p:spPr bwMode="auto">
            <a:xfrm>
              <a:off x="5615607" y="836712"/>
              <a:ext cx="288030" cy="698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t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1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內容版面配置區 2"/>
            <p:cNvSpPr txBox="1">
              <a:spLocks/>
            </p:cNvSpPr>
            <p:nvPr/>
          </p:nvSpPr>
          <p:spPr bwMode="auto">
            <a:xfrm>
              <a:off x="5615607" y="4995137"/>
              <a:ext cx="288030" cy="62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0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87816" y="915090"/>
              <a:ext cx="0" cy="46995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903640" y="915090"/>
              <a:ext cx="0" cy="470013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903640" y="5615226"/>
              <a:ext cx="31683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903640" y="5100233"/>
              <a:ext cx="158417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487816" y="1905098"/>
              <a:ext cx="15841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內容版面配置區 2"/>
                <p:cNvSpPr txBox="1">
                  <a:spLocks/>
                </p:cNvSpPr>
                <p:nvPr/>
              </p:nvSpPr>
              <p:spPr bwMode="auto">
                <a:xfrm>
                  <a:off x="7487814" y="1905098"/>
                  <a:ext cx="1080121" cy="37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80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18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=0.8</m:t>
                        </m:r>
                      </m:oMath>
                    </m:oMathPara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7814" y="1905098"/>
                  <a:ext cx="1080121" cy="373350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內容版面配置區 2"/>
                <p:cNvSpPr txBox="1">
                  <a:spLocks/>
                </p:cNvSpPr>
                <p:nvPr/>
              </p:nvSpPr>
              <p:spPr bwMode="auto">
                <a:xfrm>
                  <a:off x="6263680" y="4696109"/>
                  <a:ext cx="1224134" cy="37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80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kern="1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800" b="0" i="1" kern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8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=0.15</m:t>
                        </m:r>
                      </m:oMath>
                    </m:oMathPara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3680" y="4696109"/>
                  <a:ext cx="1224134" cy="373350"/>
                </a:xfrm>
                <a:prstGeom prst="rect">
                  <a:avLst/>
                </a:prstGeom>
                <a:blipFill>
                  <a:blip r:embed="rId8"/>
                  <a:stretch>
                    <a:fillRect b="-161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內容版面配置區 2"/>
            <p:cNvSpPr txBox="1">
              <a:spLocks/>
            </p:cNvSpPr>
            <p:nvPr/>
          </p:nvSpPr>
          <p:spPr bwMode="auto">
            <a:xfrm>
              <a:off x="4499992" y="2840660"/>
              <a:ext cx="1547663" cy="109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Average Probability of</a:t>
              </a:r>
            </a:p>
            <a:p>
              <a:pPr marL="0" marR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Receiving Treatment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內容版面配置區 2"/>
            <p:cNvSpPr txBox="1">
              <a:spLocks/>
            </p:cNvSpPr>
            <p:nvPr/>
          </p:nvSpPr>
          <p:spPr bwMode="auto">
            <a:xfrm>
              <a:off x="5903640" y="295001"/>
              <a:ext cx="3168352" cy="620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Type II Fuzzy RD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(Two-Sided Noncompliance)</a:t>
              </a:r>
              <a:endPara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內容版面配置區 2"/>
                <p:cNvSpPr txBox="1">
                  <a:spLocks/>
                </p:cNvSpPr>
                <p:nvPr/>
              </p:nvSpPr>
              <p:spPr bwMode="auto">
                <a:xfrm>
                  <a:off x="5903640" y="5615226"/>
                  <a:ext cx="3168352" cy="373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t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Cut-point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sz="1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3640" y="5615226"/>
                  <a:ext cx="3168352" cy="373349"/>
                </a:xfrm>
                <a:prstGeom prst="rect">
                  <a:avLst/>
                </a:prstGeom>
                <a:blipFill>
                  <a:blip r:embed="rId9"/>
                  <a:stretch>
                    <a:fillRect t="-327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內容版面配置區 2"/>
                <p:cNvSpPr txBox="1">
                  <a:spLocks/>
                </p:cNvSpPr>
                <p:nvPr/>
              </p:nvSpPr>
              <p:spPr bwMode="auto">
                <a:xfrm>
                  <a:off x="5903638" y="5860353"/>
                  <a:ext cx="3168352" cy="5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t"/>
                <a:lstStyle>
                  <a:lvl1pPr marL="450850" indent="-4508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"/>
                    <a:defRPr sz="32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"/>
                    <a:defRPr sz="28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"/>
                    <a:defRPr sz="24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 2" panose="05020102010507070707" pitchFamily="18" charset="2"/>
                    <a:buChar char=""/>
                    <a:defRPr sz="2000"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 2" panose="05020102010507070707" pitchFamily="18" charset="2"/>
                    <a:buChar char=""/>
                    <a:defRPr>
                      <a:solidFill>
                        <a:schemeClr val="tx2"/>
                      </a:solidFill>
                      <a:latin typeface="Franklin Gothic Book" panose="020B0503020102020204" pitchFamily="34" charset="0"/>
                      <a:ea typeface="微軟正黑體" panose="020B0604030504040204" pitchFamily="34" charset="-120"/>
                    </a:defRPr>
                  </a:lvl9pPr>
                </a:lstStyle>
                <a:p>
                  <a:pPr marL="0" marR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kern="1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Score </a:t>
                  </a:r>
                  <a14:m>
                    <m:oMath xmlns:m="http://schemas.openxmlformats.org/officeDocument/2006/math">
                      <m:r>
                        <a:rPr lang="en-US" sz="1800" i="1" kern="1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𝑋</m:t>
                      </m:r>
                    </m:oMath>
                  </a14:m>
                  <a:endParaRPr lang="en-US" sz="18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內容版面配置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3638" y="5860353"/>
                  <a:ext cx="3168352" cy="520975"/>
                </a:xfrm>
                <a:prstGeom prst="rect">
                  <a:avLst/>
                </a:prstGeom>
                <a:blipFill>
                  <a:blip r:embed="rId10"/>
                  <a:stretch>
                    <a:fillRect t="-581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51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121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Implications for Fuzzy RD Effect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265357"/>
            <a:ext cx="8642350" cy="57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Fuzzy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RD: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Imbens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&amp; Lemieux 2008, 620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04" y="2033230"/>
                <a:ext cx="5760640" cy="1066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𝐹𝑅𝐷</m:t>
                          </m:r>
                        </m:sup>
                      </m:sSup>
                      <m:r>
                        <a:rPr lang="en-US" sz="3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033230"/>
                <a:ext cx="5760640" cy="1066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99592" y="4891226"/>
                <a:ext cx="83720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unit</m:t>
                          </m:r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is</m:t>
                          </m:r>
                          <m: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complier</m:t>
                          </m:r>
                          <m: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and</m:t>
                          </m:r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i="1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891226"/>
                <a:ext cx="837205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9592" y="3274426"/>
                <a:ext cx="8009111" cy="1450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limLow>
                            <m:limLow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00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74426"/>
                <a:ext cx="8009111" cy="1450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27584" y="5683314"/>
                <a:ext cx="590552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30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CACEC  (i.e., CACE </a:t>
                </a:r>
                <a:r>
                  <a:rPr lang="en-US" sz="3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n-US" sz="3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683314"/>
                <a:ext cx="5905527" cy="553998"/>
              </a:xfrm>
              <a:prstGeom prst="rect">
                <a:avLst/>
              </a:prstGeom>
              <a:blipFill>
                <a:blip r:embed="rId5"/>
                <a:stretch>
                  <a:fillRect t="-14286" r="-1342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6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122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Implications for Fuzzy RD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180455" y="1052513"/>
                <a:ext cx="8642350" cy="4971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Thus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under monotonicity assumptions, </a:t>
                </a:r>
                <a:r>
                  <a:rPr lang="en-US" sz="3600" b="1" i="1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τ</a:t>
                </a:r>
                <a:r>
                  <a:rPr lang="en-US" sz="3600" b="1" kern="100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FRD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can be expressed as a ratio of two sharp RD effects.</a:t>
                </a:r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982663" lvl="2" indent="-45720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  <a:tabLst>
                    <a:tab pos="914400" algn="l"/>
                  </a:tabLst>
                </a:pPr>
                <a:r>
                  <a:rPr lang="en-US" sz="32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Type I fuzzy RD: CACEC</a:t>
                </a:r>
                <a14:m>
                  <m:oMath xmlns:m="http://schemas.openxmlformats.org/officeDocument/2006/math">
                    <m:r>
                      <a:rPr lang="en-US" sz="32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32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ATTC (Bloom 2012; Huang 2015)</a:t>
                </a:r>
                <a:endParaRPr lang="en-US" sz="32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982663" lvl="2" indent="-45720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  <a:tabLst>
                    <a:tab pos="914400" algn="l"/>
                  </a:tabLst>
                </a:pPr>
                <a:r>
                  <a:rPr lang="en-US" sz="32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Type II fuzzy RD: CACEC</a:t>
                </a:r>
                <a14:m>
                  <m:oMath xmlns:m="http://schemas.openxmlformats.org/officeDocument/2006/math">
                    <m:r>
                      <a:rPr lang="en-US" sz="3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32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ATTC (Bloom 2012; Huang 2015</a:t>
                </a:r>
                <a:r>
                  <a:rPr lang="en-US" sz="32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en-US" sz="32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455" y="1052513"/>
                <a:ext cx="8642350" cy="4971955"/>
              </a:xfrm>
              <a:prstGeom prst="rect">
                <a:avLst/>
              </a:prstGeom>
              <a:blipFill>
                <a:blip r:embed="rId2"/>
                <a:stretch>
                  <a:fillRect l="-2188" t="-20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123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2656"/>
            <a:ext cx="4470256" cy="44789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6328"/>
            <a:ext cx="4661584" cy="4645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7504" y="4811650"/>
                <a:ext cx="9242017" cy="2334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en-US" altLang="zh-TW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row (sharp RD)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Since the compliance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rate=1.0,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2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𝑺𝑹𝑫</m:t>
                        </m:r>
                      </m:sup>
                    </m:sSup>
                    <m:r>
                      <a:rPr lang="en-US" altLang="zh-TW" sz="2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𝟓𝟎𝟎</m:t>
                        </m:r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𝟒𝟕𝟎</m:t>
                        </m:r>
                      </m:num>
                      <m:den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=30.</a:t>
                </a:r>
              </a:p>
              <a:p>
                <a:pPr marL="342900" indent="-342900">
                  <a:buAutoNum type="arabicParenBoth"/>
                </a:pP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TW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second row (one-sided fuzzy RD)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effect of treatment is diluted somewhat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the fact that 20% of those assigned to treatment group do not received the treatment. 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compliance rate=0.8,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3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300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altLang="zh-TW" sz="23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TW" sz="2300" b="1" i="1">
                            <a:latin typeface="Cambria Math" panose="02040503050406030204" pitchFamily="18" charset="0"/>
                          </a:rPr>
                          <m:t>𝑹𝑫</m:t>
                        </m:r>
                      </m:sup>
                    </m:sSup>
                    <m:r>
                      <a:rPr lang="en-US" altLang="zh-TW" sz="2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300" b="1" i="1" smtClean="0">
                            <a:latin typeface="Cambria Math" panose="02040503050406030204" pitchFamily="18" charset="0"/>
                          </a:rPr>
                          <m:t>𝟒𝟗𝟓</m:t>
                        </m:r>
                        <m:r>
                          <a:rPr lang="en-US" altLang="zh-TW" sz="23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300" b="1" i="1">
                            <a:latin typeface="Cambria Math" panose="02040503050406030204" pitchFamily="18" charset="0"/>
                          </a:rPr>
                          <m:t>𝟒𝟕𝟎</m:t>
                        </m:r>
                      </m:num>
                      <m:den>
                        <m:r>
                          <a:rPr lang="en-US" altLang="zh-TW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3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31.25.  (Bloom 2012, 49-53)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11650"/>
                <a:ext cx="9242017" cy="2334037"/>
              </a:xfrm>
              <a:prstGeom prst="rect">
                <a:avLst/>
              </a:prstGeom>
              <a:blipFill>
                <a:blip r:embed="rId4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543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588568"/>
            <a:ext cx="4788024" cy="24941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80" y="782954"/>
            <a:ext cx="4437128" cy="2286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5536" y="3259906"/>
                <a:ext cx="828092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Two-sided fuzzy RD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compliance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rate=0.8-0.15=0.65,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𝑭𝑹𝑫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𝟒𝟗𝟓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𝟒𝟕𝟓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</m:den>
                    </m:f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30.77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(Bloom 2012,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53-56)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259906"/>
                <a:ext cx="8280920" cy="1582806"/>
              </a:xfrm>
              <a:prstGeom prst="rect">
                <a:avLst/>
              </a:prstGeom>
              <a:blipFill>
                <a:blip r:embed="rId4"/>
                <a:stretch>
                  <a:fillRect l="-1546" t="-4247" b="-3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7782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125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 Effect: Estimation and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4" y="1052513"/>
                <a:ext cx="8893175" cy="5184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b="1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𝐏𝐫</m:t>
                    </m:r>
                    <m:d>
                      <m:dPr>
                        <m:ctrlP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ctrlP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</a:t>
                </a:r>
              </a:p>
              <a:p>
                <a:pPr marL="0" marR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</m:oMath>
                </a14:m>
                <a:endParaRPr lang="en-US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The fuzzy RD Design can be described by a two-equation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ystem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 g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eneral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unctional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orm </a:t>
                </a:r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(Lee &amp; Lemieux 2015,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316):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4" y="1052513"/>
                <a:ext cx="8893175" cy="5184799"/>
              </a:xfrm>
              <a:prstGeom prst="rect">
                <a:avLst/>
              </a:prstGeom>
              <a:blipFill>
                <a:blip r:embed="rId2"/>
                <a:stretch>
                  <a:fillRect l="-1714" t="-16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320782" y="4282305"/>
                <a:ext cx="9785564" cy="11564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100" b="1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100" b="1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𝐭𝐫𝐞𝐚𝐭𝐦𝐞𝐧𝐭</m:t>
                                </m:r>
                                <m:r>
                                  <a:rPr lang="en-US" altLang="zh-TW" sz="3100" b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𝐫𝐞𝐜𝐞𝐢𝐩𝐭</m:t>
                                </m:r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: 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altLang="zh-TW" sz="3100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100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3100" b="0" i="1" kern="100" smtClean="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TW" sz="3100" b="0" i="1" kern="100" smtClean="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𝐹𝑆</m:t>
                                    </m:r>
                                  </m:sub>
                                </m:sSub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𝜈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𝐨𝐮𝐭𝐜𝐨𝐦𝐞</m:t>
                                </m:r>
                                <m:r>
                                  <a:rPr lang="en-US" altLang="zh-TW" sz="3100" b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  <m:r>
                                  <a:rPr lang="en-US" altLang="zh-TW" sz="3100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100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α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  <m:r>
                                  <a:rPr lang="en-US" altLang="zh-TW" sz="3100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TW" sz="3100" i="1" kern="100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100" i="1" kern="100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3100" b="1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3100" i="1" kern="1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0782" y="4282305"/>
                <a:ext cx="9785564" cy="1156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0824" y="5655220"/>
                <a:ext cx="889317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</a:t>
                </a:r>
                <a:r>
                  <a:rPr 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educed </a:t>
                </a:r>
                <a:r>
                  <a:rPr 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form: </a:t>
                </a:r>
                <a14:m>
                  <m:oMath xmlns:m="http://schemas.openxmlformats.org/officeDocument/2006/math">
                    <m:r>
                      <a:rPr lang="en-US" sz="3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3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𝑟𝑒</m:t>
                        </m:r>
                      </m:sub>
                    </m:sSub>
                    <m:r>
                      <a:rPr lang="en-US" sz="3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𝑟𝑒</m:t>
                        </m:r>
                      </m:sub>
                    </m:sSub>
                    <m:r>
                      <a:rPr lang="en-US" sz="3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3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31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1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100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3100" b="1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4" y="5655220"/>
                <a:ext cx="8893176" cy="584775"/>
              </a:xfrm>
              <a:prstGeom prst="rect">
                <a:avLst/>
              </a:prstGeom>
              <a:blipFill>
                <a:blip r:embed="rId4"/>
                <a:stretch>
                  <a:fillRect l="-1714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5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126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 Effect: Estimation and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184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1. (Global) Linear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:r>
                  <a:rPr lang="en-US" sz="3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IV </a:t>
                </a:r>
                <a:r>
                  <a:rPr lang="en-US" sz="3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regression</a:t>
                </a:r>
              </a:p>
              <a:p>
                <a:pPr marL="137160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𝑰𝑽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𝝉</m:t>
                          </m:r>
                        </m:e>
                        <m:sup>
                          <m:r>
                            <a:rPr lang="en-US" altLang="zh-TW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𝐅𝐑𝐃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𝑪𝑨𝑪𝑬𝑪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05740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𝒄𝒐𝒗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</m:d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𝒄𝒐𝒗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𝒁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𝒓𝒆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𝑭𝑺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05740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𝐈𝐓𝐓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𝐜𝐨𝐦𝐩𝐥𝐢𝐚𝐧𝐜𝐞</m:t>
                          </m:r>
                          <m:r>
                            <a:rPr lang="en-US" sz="3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𝐫𝐚𝐭𝐞</m:t>
                          </m:r>
                        </m:den>
                      </m:f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184799"/>
              </a:xfrm>
              <a:prstGeom prst="rect">
                <a:avLst/>
              </a:prstGeom>
              <a:blipFill>
                <a:blip r:embed="rId2"/>
                <a:stretch>
                  <a:fillRect l="-2116" t="-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127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 Effect: Estimation and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09883" y="1196752"/>
                <a:ext cx="8642350" cy="749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2. </a:t>
                </a:r>
                <a:r>
                  <a:rPr lang="en-US" sz="3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Local Linear Regression (LLR)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with the same bandwidth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𝒉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on both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sides</a:t>
                </a:r>
              </a:p>
              <a:p>
                <a:pPr marL="571500" lvl="1" indent="0" eaLnBrk="1" hangingPunct="1">
                  <a:spcBef>
                    <a:spcPts val="0"/>
                  </a:spcBef>
                  <a:spcAft>
                    <a:spcPts val="1200"/>
                  </a:spcAft>
                  <a:buClr>
                    <a:prstClr val="black"/>
                  </a:buClr>
                  <a:buSzPct val="100000"/>
                  <a:buNone/>
                </a:pP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For </a:t>
                </a:r>
                <a:r>
                  <a:rPr lang="en-US" altLang="zh-TW" sz="3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LLR, </a:t>
                </a: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2SLS estimates are numerically identical to the ratio of the reduced-form coefficients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4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4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𝒓𝒆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4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TW" sz="4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𝑭𝑺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4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provided that the same bandwidth is used for </a:t>
                </a:r>
                <a:r>
                  <a:rPr lang="en-US" altLang="zh-TW" sz="32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</a:t>
                </a: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and reduced-form </a:t>
                </a:r>
                <a:r>
                  <a:rPr lang="en-US" altLang="zh-TW" sz="3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:r>
                  <a:rPr lang="en-US" altLang="zh-TW" sz="3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Lee &amp; Lemieux 2015, 316).</a:t>
                </a:r>
                <a:endParaRPr lang="en-US" altLang="zh-TW" sz="3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None/>
                </a:pP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883" y="1196752"/>
                <a:ext cx="8642350" cy="749632"/>
              </a:xfrm>
              <a:prstGeom prst="rect">
                <a:avLst/>
              </a:prstGeom>
              <a:blipFill>
                <a:blip r:embed="rId2"/>
                <a:stretch>
                  <a:fillRect l="-1763" t="-11382" r="-1622" b="-4674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128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marL="914400" indent="-914400" algn="ctr" eaLnBrk="1" hangingPunct="1">
              <a:defRPr/>
            </a:pPr>
            <a:r>
              <a:rPr kumimoji="0" lang="en-US" altLang="zh-TW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 Effect: Estimation and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328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3. </a:t>
                </a:r>
                <a:r>
                  <a:rPr lang="en-US" sz="3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Local </a:t>
                </a:r>
                <a:r>
                  <a:rPr lang="en-US" sz="3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Polynomial Regression (LPR)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with the same order of polynomials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𝒑</m:t>
                    </m:r>
                  </m:oMath>
                </a14:m>
                <a:endParaRPr lang="en-US" sz="3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571500" lvl="1" indent="0"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For LPR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2SLS estimates are numerically identical to the ratio of the reduced-form coefficients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𝒓𝒆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𝑭𝑺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provided that the same bandwidth is used for </a:t>
                </a:r>
                <a:r>
                  <a:rPr lang="en-US" sz="32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and reduced-form </a:t>
                </a:r>
                <a:r>
                  <a:rPr lang="en-US" sz="32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equations, 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and the same order of polynomial is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in the polynomial regression case (Lee &amp; Lemieux 2015, 316</a:t>
                </a:r>
                <a:r>
                  <a:rPr lang="en-US" sz="32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).</a:t>
                </a:r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328815"/>
              </a:xfrm>
              <a:prstGeom prst="rect">
                <a:avLst/>
              </a:prstGeom>
              <a:blipFill>
                <a:blip r:embed="rId2"/>
                <a:stretch>
                  <a:fillRect l="-1763" t="-16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129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標題 1"/>
              <p:cNvSpPr txBox="1">
                <a:spLocks/>
              </p:cNvSpPr>
              <p:nvPr/>
            </p:nvSpPr>
            <p:spPr>
              <a:xfrm>
                <a:off x="250825" y="116632"/>
                <a:ext cx="8740775" cy="935881"/>
              </a:xfrm>
              <a:prstGeom prst="rect">
                <a:avLst/>
              </a:prstGeom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3600" b="1" i="1" dirty="0" smtClean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sz="3600" b="1" i="1" dirty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p>
                        <m:r>
                          <a:rPr kumimoji="0" lang="en-US" altLang="zh-TW" sz="3600" b="1" dirty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𝐅𝐑𝐃</m:t>
                        </m:r>
                      </m:sup>
                    </m:sSup>
                  </m:oMath>
                </a14:m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Can Be Estimated as </a:t>
                </a:r>
                <a:r>
                  <a:rPr kumimoji="0" lang="en-US" altLang="zh-TW" sz="3600" b="1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 </a:t>
                </a:r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Ratio of </a:t>
                </a:r>
                <a:endParaRPr kumimoji="0" lang="en-US" altLang="zh-TW" sz="36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 eaLnBrk="1" hangingPunct="1">
                  <a:defRPr/>
                </a:pPr>
                <a:r>
                  <a:rPr kumimoji="0" lang="en-US" altLang="zh-TW" sz="3600" b="1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Two </a:t>
                </a:r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Sharp RD Effects</a:t>
                </a:r>
              </a:p>
            </p:txBody>
          </p:sp>
        </mc:Choice>
        <mc:Fallback xmlns="">
          <p:sp>
            <p:nvSpPr>
              <p:cNvPr id="6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16632"/>
                <a:ext cx="8740775" cy="935881"/>
              </a:xfrm>
              <a:prstGeom prst="rect">
                <a:avLst/>
              </a:prstGeom>
              <a:blipFill>
                <a:blip r:embed="rId2"/>
                <a:stretch>
                  <a:fillRect t="-24026" b="-42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50824" y="1052513"/>
            <a:ext cx="8740775" cy="58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The 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issues of estimation and inference that we discussed in the sharp RD designs still apply to the fuzzy RD case.  </a:t>
            </a:r>
            <a:endParaRPr lang="en-US" kern="1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marR="0" indent="-51435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AutoNum type="arabicPeriod"/>
            </a:pP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terms of local polynomial approach, for example, instead of two, there are now </a:t>
            </a: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four unknown regression functions that must be approximated.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endParaRPr lang="en-US" kern="1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marR="0" indent="-51435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AutoNum type="arabicPeriod"/>
            </a:pP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obust </a:t>
            </a: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inference methods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will be needed in order to perform valid inferences with mean-squared-error (MSE) optimal bandwidths.  </a:t>
            </a:r>
            <a:endParaRPr lang="en-US" kern="100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Designs: Origins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Terminology: </a:t>
            </a:r>
            <a:endParaRPr lang="zh-TW" altLang="zh-TW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linear regression</a:t>
            </a:r>
            <a:endParaRPr lang="zh-TW" altLang="zh-TW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a jump (“change in level”) at cutoff</a:t>
            </a:r>
            <a:endParaRPr lang="zh-TW" altLang="zh-TW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 RD design is similar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“piecewise linear regression with 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jump.”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5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130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標題 1"/>
              <p:cNvSpPr txBox="1">
                <a:spLocks/>
              </p:cNvSpPr>
              <p:nvPr/>
            </p:nvSpPr>
            <p:spPr>
              <a:xfrm>
                <a:off x="250825" y="116632"/>
                <a:ext cx="8740775" cy="935881"/>
              </a:xfrm>
              <a:prstGeom prst="rect">
                <a:avLst/>
              </a:prstGeom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3600" b="1" i="1" dirty="0" smtClean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sz="3600" b="1" i="1" dirty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p>
                        <m:r>
                          <a:rPr kumimoji="0" lang="en-US" altLang="zh-TW" sz="3600" b="1" dirty="0">
                            <a:solidFill>
                              <a:srgbClr val="0D0D0D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𝐅𝐑𝐃</m:t>
                        </m:r>
                      </m:sup>
                    </m:sSup>
                  </m:oMath>
                </a14:m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Can Be Estimated as </a:t>
                </a:r>
                <a:r>
                  <a:rPr kumimoji="0" lang="en-US" altLang="zh-TW" sz="3600" b="1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 </a:t>
                </a:r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Ratio of </a:t>
                </a:r>
                <a:endParaRPr kumimoji="0" lang="en-US" altLang="zh-TW" sz="36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 eaLnBrk="1" hangingPunct="1">
                  <a:defRPr/>
                </a:pPr>
                <a:r>
                  <a:rPr kumimoji="0" lang="en-US" altLang="zh-TW" sz="3600" b="1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Two </a:t>
                </a:r>
                <a:r>
                  <a:rPr kumimoji="0" lang="en-US" altLang="zh-TW" sz="36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Sharp RD Effects</a:t>
                </a:r>
              </a:p>
            </p:txBody>
          </p:sp>
        </mc:Choice>
        <mc:Fallback xmlns="">
          <p:sp>
            <p:nvSpPr>
              <p:cNvPr id="6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16632"/>
                <a:ext cx="8740775" cy="935881"/>
              </a:xfrm>
              <a:prstGeom prst="rect">
                <a:avLst/>
              </a:prstGeom>
              <a:blipFill>
                <a:blip r:embed="rId2"/>
                <a:stretch>
                  <a:fillRect t="-24026" b="-42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827584" y="1556791"/>
            <a:ext cx="8164015" cy="46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As in the case of the sharp RD design, </a:t>
            </a:r>
            <a:r>
              <a:rPr lang="en-US" sz="3600" kern="1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rdrobust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package in </a:t>
            </a:r>
            <a:r>
              <a:rPr lang="en-US" sz="3600" kern="100" dirty="0" smtClean="0">
                <a:solidFill>
                  <a:schemeClr val="tx1"/>
                </a:solidFill>
                <a:latin typeface="Lucida Sans" panose="020B06020405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sz="3600" kern="100" dirty="0" smtClean="0">
                <a:solidFill>
                  <a:schemeClr val="tx1"/>
                </a:solidFill>
                <a:latin typeface="Elephant" panose="02020904090505020303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Stata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can implement nonparametric local polynomial fuzzy RD analysis. </a:t>
            </a:r>
            <a:endParaRPr lang="en-US" sz="3600" kern="100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Simulation: Data Generation Process (DGP)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54162"/>
                <a:ext cx="8686800" cy="530383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altLang="zh-TW" b="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cutoff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b="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assignment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receipt </a:t>
                </a:r>
                <a:r>
                  <a:rPr lang="en-US" altLang="zh-TW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=.2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altLang="zh-TW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54162"/>
                <a:ext cx="8686800" cy="5303837"/>
              </a:xfrm>
              <a:blipFill>
                <a:blip r:embed="rId2"/>
                <a:stretch>
                  <a:fillRect l="-772" t="-16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7385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34454"/>
            <a:ext cx="8686800" cy="864096"/>
          </a:xfrm>
        </p:spPr>
        <p:txBody>
          <a:bodyPr>
            <a:normAutofit fontScale="90000"/>
          </a:bodyPr>
          <a:lstStyle/>
          <a:p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Simulation: Data Generation Process (DGP)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/>
              <a:t>. mat c=(1,.5\.5,1</a:t>
            </a:r>
            <a:r>
              <a:rPr lang="en-US" altLang="zh-TW" sz="2800" dirty="0" smtClean="0"/>
              <a:t>)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. set seed </a:t>
            </a:r>
            <a:r>
              <a:rPr lang="en-US" altLang="zh-TW" sz="2800" dirty="0" smtClean="0"/>
              <a:t>13579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. </a:t>
            </a:r>
            <a:r>
              <a:rPr lang="en-US" altLang="zh-TW" sz="2800" dirty="0" err="1"/>
              <a:t>drawnorm</a:t>
            </a:r>
            <a:r>
              <a:rPr lang="en-US" altLang="zh-TW" sz="2800" dirty="0"/>
              <a:t> e pretest, </a:t>
            </a:r>
            <a:r>
              <a:rPr lang="en-US" altLang="zh-TW" sz="2800" dirty="0" smtClean="0"/>
              <a:t>n(10000) </a:t>
            </a:r>
            <a:r>
              <a:rPr lang="en-US" altLang="zh-TW" sz="2800" dirty="0" err="1"/>
              <a:t>corr</a:t>
            </a:r>
            <a:r>
              <a:rPr lang="en-US" altLang="zh-TW" sz="2800" dirty="0"/>
              <a:t>(c) clear</a:t>
            </a:r>
          </a:p>
          <a:p>
            <a:pPr marL="0" indent="0">
              <a:buNone/>
            </a:pPr>
            <a:r>
              <a:rPr lang="en-US" altLang="zh-TW" sz="2800" dirty="0" smtClean="0"/>
              <a:t>. </a:t>
            </a:r>
            <a:r>
              <a:rPr lang="en-US" altLang="zh-TW" sz="2800" dirty="0"/>
              <a:t>gen x=pretest-0 // x is the </a:t>
            </a:r>
            <a:r>
              <a:rPr lang="en-US" altLang="zh-TW" sz="2800" dirty="0" smtClean="0"/>
              <a:t>score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. gen z=x&gt;0   // z is exogenous </a:t>
            </a:r>
            <a:r>
              <a:rPr lang="en-US" altLang="zh-TW" sz="2800" dirty="0" smtClean="0"/>
              <a:t>assignment</a:t>
            </a:r>
          </a:p>
          <a:p>
            <a:pPr marL="0" indent="0">
              <a:buNone/>
            </a:pPr>
            <a:r>
              <a:rPr lang="en-US" altLang="zh-TW" sz="2800" dirty="0" smtClean="0"/>
              <a:t>. </a:t>
            </a:r>
            <a:r>
              <a:rPr lang="en-US" altLang="zh-TW" sz="2800" dirty="0"/>
              <a:t>gen d=</a:t>
            </a:r>
            <a:r>
              <a:rPr lang="en-US" altLang="zh-TW" sz="2800" dirty="0" err="1"/>
              <a:t>cond</a:t>
            </a:r>
            <a:r>
              <a:rPr lang="en-US" altLang="zh-TW" sz="2800" dirty="0"/>
              <a:t>(uniform()&lt;=.8,z,1-z) // d is actually treated </a:t>
            </a:r>
            <a:r>
              <a:rPr lang="en-US" altLang="zh-TW" sz="2800" dirty="0" smtClean="0"/>
              <a:t>indicator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 </a:t>
            </a:r>
            <a:r>
              <a:rPr lang="en-US" altLang="zh-TW" sz="2800" dirty="0"/>
              <a:t>/* define y with potential outcomes y1 and </a:t>
            </a:r>
            <a:r>
              <a:rPr lang="en-US" altLang="zh-TW" sz="2800" dirty="0" smtClean="0"/>
              <a:t>y0*/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. gen y1=1+x-x^2+e </a:t>
            </a:r>
          </a:p>
          <a:p>
            <a:pPr marL="0" indent="0">
              <a:buNone/>
            </a:pPr>
            <a:r>
              <a:rPr lang="en-US" altLang="zh-TW" sz="2800" dirty="0" smtClean="0"/>
              <a:t>. </a:t>
            </a:r>
            <a:r>
              <a:rPr lang="en-US" altLang="zh-TW" sz="2800" dirty="0"/>
              <a:t>gen y0=0+x-x^2+e</a:t>
            </a:r>
          </a:p>
          <a:p>
            <a:pPr marL="0" indent="0">
              <a:buNone/>
            </a:pPr>
            <a:r>
              <a:rPr lang="en-US" altLang="zh-TW" sz="2800" dirty="0" smtClean="0"/>
              <a:t>. </a:t>
            </a:r>
            <a:r>
              <a:rPr lang="en-US" altLang="zh-TW" sz="2800" dirty="0"/>
              <a:t>gen y=y0+d*(y1-y0)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3771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Probability Discontinuity of Simulated </a:t>
            </a:r>
            <a:b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Two-Sided Fuzzy 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133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14824"/>
            <a:ext cx="7702128" cy="5605903"/>
          </a:xfrm>
        </p:spPr>
      </p:pic>
    </p:spTree>
    <p:extLst>
      <p:ext uri="{BB962C8B-B14F-4D97-AF65-F5344CB8AC3E}">
        <p14:creationId xmlns:p14="http://schemas.microsoft.com/office/powerpoint/2010/main" val="2713430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b="1" cap="none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Fuzzy RD: treatment assignment Z </a:t>
                </a:r>
                <a14:m>
                  <m:oMath xmlns:m="http://schemas.openxmlformats.org/officeDocument/2006/math">
                    <m:r>
                      <a:rPr lang="en-US" altLang="zh-TW" b="1" i="1" cap="none" smtClean="0">
                        <a:solidFill>
                          <a:srgbClr val="0D0D0D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TW" b="1" cap="none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treatment </a:t>
                </a:r>
                <a:r>
                  <a:rPr lang="en-US" altLang="zh-TW" b="1" cap="none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receipt 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95" t="-24638" r="-1123" b="-40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287" y="1381150"/>
            <a:ext cx="12578049" cy="53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995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Plot of Simulated Raw Data of Y and 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2" y="1196752"/>
            <a:ext cx="7778168" cy="5661248"/>
          </a:xfrm>
        </p:spPr>
      </p:pic>
    </p:spTree>
    <p:extLst>
      <p:ext uri="{BB962C8B-B14F-4D97-AF65-F5344CB8AC3E}">
        <p14:creationId xmlns:p14="http://schemas.microsoft.com/office/powerpoint/2010/main" val="23993508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136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1520" y="188640"/>
            <a:ext cx="7978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CACE of 2-sided Fuzzy RD: </a:t>
            </a:r>
          </a:p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Variable (IV) Approach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000000" cy="11517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856"/>
            <a:ext cx="9000000" cy="3690001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187624" y="3573016"/>
            <a:ext cx="20162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9177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137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536" y="116632"/>
            <a:ext cx="6076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RD: local linear regression with bandwidth=1.0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" y="585216"/>
            <a:ext cx="9063282" cy="5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4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23528"/>
          </a:xfrm>
        </p:spPr>
        <p:txBody>
          <a:bodyPr>
            <a:normAutofit fontScale="90000"/>
          </a:bodyPr>
          <a:lstStyle/>
          <a:p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RD: local linear regression with bandwidth=1.0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138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2" y="1124744"/>
            <a:ext cx="7877102" cy="5733256"/>
          </a:xfrm>
        </p:spPr>
      </p:pic>
    </p:spTree>
    <p:extLst>
      <p:ext uri="{BB962C8B-B14F-4D97-AF65-F5344CB8AC3E}">
        <p14:creationId xmlns:p14="http://schemas.microsoft.com/office/powerpoint/2010/main" val="6033779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139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67178" y="-532466"/>
            <a:ext cx="9000000" cy="17791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1520" y="201675"/>
            <a:ext cx="842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RD: local linear regression with </a:t>
            </a:r>
            <a:r>
              <a:rPr lang="en-US" altLang="zh-TW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data-driven polynomial order and bandwidth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2" y="571007"/>
            <a:ext cx="9000000" cy="42420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" y="4672240"/>
            <a:ext cx="9000000" cy="17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7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1310" t="2313"/>
          <a:stretch/>
        </p:blipFill>
        <p:spPr>
          <a:xfrm>
            <a:off x="0" y="0"/>
            <a:ext cx="9155088" cy="5949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7724" y="5888964"/>
            <a:ext cx="5004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sz="2800" b="1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 linear RD setup</a:t>
            </a:r>
            <a:endParaRPr lang="en-US" sz="2800" b="1" dirty="0"/>
          </a:p>
        </p:txBody>
      </p:sp>
      <p:sp>
        <p:nvSpPr>
          <p:cNvPr id="34" name="Rectangle 33"/>
          <p:cNvSpPr/>
          <p:nvPr/>
        </p:nvSpPr>
        <p:spPr>
          <a:xfrm>
            <a:off x="-11088" y="6368404"/>
            <a:ext cx="5248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Source: Lee and Lemieux (2015), p. 303.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22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RD: local </a:t>
            </a:r>
            <a: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polynomial </a:t>
            </a:r>
            <a:r>
              <a:rPr lang="en-US" altLang="zh-TW" sz="32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regression with </a:t>
            </a:r>
            <a: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driven order and bandwidth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140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287384"/>
            <a:ext cx="8029941" cy="5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934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0475" y="2852936"/>
            <a:ext cx="8686800" cy="1184825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smtClean="0"/>
              <a:t>Thank you for your attention</a:t>
            </a:r>
            <a:r>
              <a:rPr lang="en-US" altLang="zh-TW" sz="4400" dirty="0" smtClean="0"/>
              <a:t>!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FB-B702-4593-898F-70F3BB3955FA}" type="slidenum">
              <a:rPr lang="zh-TW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141</a:t>
            </a:fld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Designs</a:t>
            </a:r>
            <a:r>
              <a:rPr lang="en-US" altLang="zh-TW" sz="34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sz="3400" b="1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Recent Development</a:t>
            </a:r>
            <a:endParaRPr lang="zh-TW" altLang="en-US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412776"/>
            <a:ext cx="8686800" cy="5445224"/>
          </a:xfrm>
        </p:spPr>
        <p:txBody>
          <a:bodyPr/>
          <a:lstStyle/>
          <a:p>
            <a:pPr marL="896938" lvl="2" indent="-514350">
              <a:spcAft>
                <a:spcPts val="0"/>
              </a:spcAft>
              <a:buClrTx/>
              <a:buFont typeface="+mj-lt"/>
              <a:buAutoNum type="arabicPeriod"/>
              <a:tabLst>
                <a:tab pos="914400" algn="l"/>
              </a:tabLst>
            </a:pPr>
            <a:r>
              <a:rPr lang="en-US" altLang="zh-TW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second best (only next to lottery) design in natural experiments</a:t>
            </a:r>
            <a:endParaRPr lang="zh-TW" altLang="zh-TW" sz="28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96938" lvl="2" indent="-514350">
              <a:spcAft>
                <a:spcPts val="0"/>
              </a:spcAft>
              <a:buClrTx/>
              <a:buFont typeface="+mj-lt"/>
              <a:buAutoNum type="arabicPeriod"/>
              <a:tabLst>
                <a:tab pos="914400" algn="l"/>
              </a:tabLst>
            </a:pPr>
            <a:r>
              <a:rPr lang="en-US" altLang="zh-TW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Regressions does </a:t>
            </a:r>
            <a:r>
              <a:rPr lang="en-US" altLang="zh-TW" sz="28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not</a:t>
            </a:r>
            <a:r>
              <a:rPr lang="en-US" altLang="zh-TW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need to be linear: it is more often </a:t>
            </a:r>
            <a:r>
              <a:rPr lang="en-US" altLang="zh-TW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nonparametric </a:t>
            </a:r>
            <a:r>
              <a:rPr lang="en-US" altLang="zh-TW" sz="2800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local polynomial </a:t>
            </a: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(nonlinear)</a:t>
            </a:r>
            <a:endParaRPr lang="zh-TW" altLang="zh-TW" sz="28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96938" lvl="2" indent="-514350">
              <a:spcAft>
                <a:spcPts val="0"/>
              </a:spcAft>
              <a:buClrTx/>
              <a:buFont typeface="+mj-lt"/>
              <a:buAutoNum type="arabicPeriod"/>
              <a:tabLst>
                <a:tab pos="914400" algn="l"/>
              </a:tabLst>
            </a:pP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Regression does </a:t>
            </a:r>
            <a:r>
              <a:rPr lang="en-US" altLang="zh-TW" sz="2800" i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not</a:t>
            </a: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even need to be used. e.g. simple </a:t>
            </a:r>
            <a:r>
              <a:rPr lang="en-US" altLang="zh-TW" sz="2800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difference in means</a:t>
            </a: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of units </a:t>
            </a:r>
            <a:r>
              <a:rPr lang="en-US" altLang="zh-TW" sz="2800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“in the neighborhood of the cutoff point”</a:t>
            </a: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due to “local randomization” (a window around the key threshold)</a:t>
            </a:r>
            <a:endParaRPr lang="zh-TW" altLang="zh-TW" sz="2800" kern="1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96938" lvl="2" indent="-514350">
              <a:spcAft>
                <a:spcPts val="0"/>
              </a:spcAft>
              <a:buClrTx/>
              <a:buFont typeface="+mj-lt"/>
              <a:buAutoNum type="arabicPeriod"/>
              <a:tabLst>
                <a:tab pos="914400" algn="l"/>
              </a:tabLst>
            </a:pP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Discontinuity </a:t>
            </a:r>
            <a:r>
              <a:rPr lang="en-US" altLang="zh-TW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is no longer limited to “change in level” but also include “change in slope” (“kink</a:t>
            </a:r>
            <a:r>
              <a:rPr lang="en-US" altLang="zh-TW" sz="28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”)</a:t>
            </a:r>
          </a:p>
          <a:p>
            <a:pPr marL="896938" lvl="2" indent="-514350">
              <a:spcAft>
                <a:spcPts val="0"/>
              </a:spcAft>
              <a:buClrTx/>
              <a:buFont typeface="+mj-lt"/>
              <a:buAutoNum type="arabicPeriod"/>
              <a:tabLst>
                <a:tab pos="914400" algn="l"/>
              </a:tabLst>
            </a:pPr>
            <a:r>
              <a:rPr lang="en-US" altLang="zh-TW" sz="2800" dirty="0" smtClean="0">
                <a:solidFill>
                  <a:schemeClr val="tx1"/>
                </a:solidFill>
                <a:latin typeface="Times New Roman"/>
              </a:rPr>
              <a:t>Stress </a:t>
            </a:r>
            <a:r>
              <a:rPr lang="en-US" altLang="zh-TW" sz="2800" dirty="0">
                <a:solidFill>
                  <a:schemeClr val="tx1"/>
                </a:solidFill>
                <a:latin typeface="Times New Roman"/>
              </a:rPr>
              <a:t>a distinction between “sharp” and “fuzzy” RD</a:t>
            </a:r>
            <a:endParaRPr lang="en-US" altLang="zh-TW" sz="2800" kern="1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2">
              <a:spcAft>
                <a:spcPts val="0"/>
              </a:spcAft>
              <a:buFont typeface="+mj-lt"/>
              <a:buAutoNum type="arabicPeriod"/>
              <a:tabLst>
                <a:tab pos="914400" algn="l"/>
              </a:tabLst>
            </a:pPr>
            <a:endParaRPr lang="zh-TW" altLang="zh-TW" sz="28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 Example of RD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30195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Lee, David S.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2008. “Randomized Experiments from Non-random Selection in U.S. House Elections.” </a:t>
            </a:r>
            <a:r>
              <a:rPr lang="en-US" altLang="zh-TW" sz="2800" i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Journal of Econometrics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142(2): 675-697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.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Research Question: Does </a:t>
            </a:r>
            <a:r>
              <a:rPr lang="en-US" altLang="zh-TW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incumbency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causes electoral </a:t>
            </a:r>
            <a:r>
              <a:rPr lang="en-US" altLang="zh-TW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advantage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in the next election?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Challenge: Potential selection bias – those who won the last election (i.e. incumbents) are more popular 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RD Strategy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Candidates who </a:t>
            </a:r>
            <a:r>
              <a:rPr lang="en-US" altLang="zh-TW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barely won the previous election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are comparable to candidates who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barely lost </a:t>
            </a:r>
            <a:r>
              <a:rPr lang="en-US" altLang="zh-TW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and thus their differences represent true incumbency advantage</a:t>
            </a: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9728" y="1412776"/>
            <a:ext cx="8496944" cy="11521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9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37312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Lee (2008)</a:t>
            </a:r>
          </a:p>
        </p:txBody>
      </p:sp>
      <p:pic>
        <p:nvPicPr>
          <p:cNvPr id="6" name="圖片 91"/>
          <p:cNvPicPr/>
          <p:nvPr/>
        </p:nvPicPr>
        <p:blipFill rotWithShape="1">
          <a:blip r:embed="rId2"/>
          <a:srcRect t="3697" r="3916" b="3889"/>
          <a:stretch/>
        </p:blipFill>
        <p:spPr>
          <a:xfrm>
            <a:off x="-2307" y="607814"/>
            <a:ext cx="9140111" cy="56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Designs: Recent Development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562600"/>
          </a:xfrm>
        </p:spPr>
        <p:txBody>
          <a:bodyPr/>
          <a:lstStyle/>
          <a:p>
            <a:r>
              <a:rPr lang="en-US" altLang="zh-TW" sz="36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RD d</a:t>
            </a:r>
            <a:r>
              <a:rPr lang="en-US" altLang="zh-TW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esign is </a:t>
            </a:r>
            <a:r>
              <a:rPr lang="en-US" altLang="zh-TW" sz="36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now among the most popular </a:t>
            </a:r>
            <a:r>
              <a:rPr lang="en-US" altLang="zh-TW" sz="36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design-based </a:t>
            </a:r>
            <a:r>
              <a:rPr lang="en-US" altLang="zh-TW" sz="36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non-experimental approach </a:t>
            </a:r>
            <a:r>
              <a:rPr lang="en-US" altLang="zh-TW" sz="36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estimate the (local) causal treatment effect </a:t>
            </a:r>
            <a:r>
              <a:rPr lang="en-US" altLang="zh-TW" sz="36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social </a:t>
            </a:r>
            <a:r>
              <a:rPr lang="en-US" altLang="zh-TW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sciences including education, economics, political science, and criminology.</a:t>
            </a:r>
          </a:p>
          <a:p>
            <a:r>
              <a:rPr lang="en-US" altLang="zh-TW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RD design is also commonly used for </a:t>
            </a:r>
            <a:r>
              <a:rPr lang="en-US" altLang="zh-TW" sz="36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impact and policy evaluation </a:t>
            </a:r>
            <a:r>
              <a:rPr lang="en-US" altLang="zh-TW" sz="3600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outside academia.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51520" y="286214"/>
            <a:ext cx="8640960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ClrTx/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ClrTx/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By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far,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political science studies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that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use vote share as the score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—and thus winning the election as the treatment—are the most common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(popularized by </a:t>
            </a:r>
            <a:r>
              <a:rPr lang="en-US" sz="36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Lee </a:t>
            </a:r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2008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). These studies focus on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effects of electoral victory on various outcomes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including:</a:t>
            </a:r>
          </a:p>
          <a:p>
            <a:pPr eaLnBrk="1" hangingPunct="1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l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incumbents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’ future electoral performance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</a:p>
          <a:p>
            <a:pPr eaLnBrk="1" hangingPunct="1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l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distributive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decisions, and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eaLnBrk="1" hangingPunct="1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l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economic performance, etc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kumimoji="0"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</a:pPr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>
                <a:spcBef>
                  <a:spcPts val="0"/>
                </a:spcBef>
              </a:pPr>
              <a:t>2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57201" y="908720"/>
            <a:ext cx="822960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51435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romanU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Designs: Origins and Key </a:t>
            </a: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endParaRPr kumimoji="0" lang="en-US" altLang="zh-TW" sz="2800" b="1" dirty="0">
              <a:solidFill>
                <a:srgbClr val="0D0D0D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romanU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Types of RD Designs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Sharp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</a:t>
            </a:r>
          </a:p>
          <a:p>
            <a:pPr marL="571500" indent="-571500" eaLnBrk="1" hangingPunct="1">
              <a:spcBef>
                <a:spcPts val="0"/>
              </a:spcBef>
              <a:buClrTx/>
              <a:buSzPct val="100000"/>
              <a:buFont typeface="+mj-lt"/>
              <a:buAutoNum type="romanUcPeriod" startAt="5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Nature of RD Designs</a:t>
            </a:r>
          </a:p>
          <a:p>
            <a:pPr marL="51435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romanUcPeriod" startAt="5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Sharp RD Designs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Plots: Graphical Representations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Continuity-Based Approach to RD Estimation and Inference: local polynomial regression</a:t>
            </a:r>
          </a:p>
          <a:p>
            <a:pPr marL="51435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romanUcPeriod" startAt="5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Designs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Probability Discontinuity Plot and FRD Plot</a:t>
            </a:r>
          </a:p>
          <a:p>
            <a:pPr marL="1028700" indent="-514350" eaLnBrk="1" hangingPunct="1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Continuity-Based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Approach to </a:t>
            </a: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FRD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 and Inference: </a:t>
            </a:r>
            <a:r>
              <a:rPr kumimoji="0" lang="en-US" altLang="zh-TW" sz="2800" b="1" dirty="0" smtClean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instrumental variable (IV) and local </a:t>
            </a:r>
            <a:r>
              <a:rPr kumimoji="0" lang="en-US" altLang="zh-TW" sz="28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6803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b="1" kern="100" cap="none" dirty="0">
                <a:solidFill>
                  <a:srgbClr val="4E3B3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Near-Winners and Near-Losers in </a:t>
            </a:r>
            <a:r>
              <a:rPr kumimoji="1" lang="en-US" altLang="zh-TW" b="1" cap="none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close </a:t>
            </a:r>
            <a:r>
              <a:rPr kumimoji="1" lang="en-US" altLang="zh-TW" b="1" cap="non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elections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196752"/>
            <a:ext cx="8686800" cy="5472607"/>
          </a:xfrm>
        </p:spPr>
        <p:txBody>
          <a:bodyPr/>
          <a:lstStyle/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 example, in single-member district 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(SMD) elections 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exactly two parties, a party wins the seat if the vote share it obtains is 50% or higher, but loses the election if its vote share falls short of the 50% cutoff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Q: What is </a:t>
            </a:r>
            <a:r>
              <a:rPr lang="en-US" altLang="zh-TW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effect of “barely winning” an election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on the future vote share?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 detailed review on the use of RD designs to study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close elections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see </a:t>
            </a:r>
            <a:r>
              <a:rPr lang="en-US" altLang="zh-TW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Caughey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and </a:t>
            </a:r>
            <a:r>
              <a:rPr lang="en-US" altLang="zh-TW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Sekhon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(2011)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 Cuesta and Imai (2016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and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Erikson and Rader (2017)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buClr>
                <a:srgbClr val="F0A22E"/>
              </a:buClr>
            </a:pPr>
            <a:endParaRPr lang="en-US" altLang="zh-TW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buClr>
                <a:srgbClr val="F0A22E"/>
              </a:buClr>
            </a:pP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Sources of RD Designs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784725"/>
          </a:xfrm>
        </p:spPr>
        <p:txBody>
          <a:bodyPr/>
          <a:lstStyle/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causal effect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of interest and yet randomized control experiments are either costly or implausible due to legal or ethical reasons.</a:t>
            </a: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part of a natural, social or political process assigns units into treatment groups according to whether they are above or below a given arbitrary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value (i.e. cutoff point)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rule.</a:t>
            </a: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Observational data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available for the rule, the cutoff, the treatment assignment, and the outcome.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89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Other Selected Sources of </a:t>
            </a:r>
            <a:r>
              <a:rPr kumimoji="1" lang="en-US" altLang="zh-TW" b="1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RD </a:t>
            </a:r>
            <a:r>
              <a:rPr kumimoji="1" lang="en-US" altLang="zh-TW" b="1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Designs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196752"/>
            <a:ext cx="8686800" cy="5661248"/>
          </a:xfrm>
        </p:spPr>
        <p:txBody>
          <a:bodyPr/>
          <a:lstStyle/>
          <a:p>
            <a:pPr marL="457200" lvl="1" indent="0">
              <a:spcAft>
                <a:spcPts val="0"/>
              </a:spcAft>
              <a:buNone/>
              <a:tabLst>
                <a:tab pos="609600" algn="l"/>
              </a:tabLs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1. Population- or 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Size-Based Thresholds </a:t>
            </a:r>
            <a:endParaRPr lang="zh-TW" altLang="zh-TW" sz="3200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09600">
              <a:spcAft>
                <a:spcPts val="0"/>
              </a:spcAft>
            </a:pP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e.g. </a:t>
            </a:r>
            <a:r>
              <a:rPr lang="en-US" altLang="zh-TW" sz="28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Hilgago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 (2010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): municipalities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&gt;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40,500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registered voters in 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Brazil used electronic ballots</a:t>
            </a:r>
            <a:endParaRPr lang="zh-TW" altLang="zh-TW" sz="28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lvl="1" indent="0">
              <a:spcAft>
                <a:spcPts val="0"/>
              </a:spcAft>
              <a:buNone/>
              <a:tabLst>
                <a:tab pos="609600" algn="l"/>
              </a:tabLs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2. Geographic Boundary or Borders (GRD)</a:t>
            </a:r>
            <a:endParaRPr lang="zh-TW" altLang="zh-TW" sz="3200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09600">
              <a:spcAft>
                <a:spcPts val="0"/>
              </a:spcAft>
            </a:pP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e.g. </a:t>
            </a:r>
            <a:r>
              <a:rPr lang="en-US" altLang="zh-TW" sz="2800" kern="10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Nall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2015):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effect of 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interstate highways on polarization in the American electorate</a:t>
            </a:r>
            <a:endParaRPr lang="zh-TW" altLang="zh-TW" sz="28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lvl="1" indent="0">
              <a:spcAft>
                <a:spcPts val="0"/>
              </a:spcAft>
              <a:buNone/>
              <a:tabLst>
                <a:tab pos="609600" algn="l"/>
              </a:tabLs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3. Age 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as a Regression </a:t>
            </a: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Discontinuity </a:t>
            </a:r>
            <a:endParaRPr lang="zh-TW" altLang="zh-TW" sz="3200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09600">
              <a:spcAft>
                <a:spcPts val="0"/>
              </a:spcAft>
            </a:pP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e.g. Angrist &amp; </a:t>
            </a:r>
            <a:r>
              <a:rPr lang="en-US" altLang="zh-TW" sz="2800" kern="100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Pischke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(2015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): 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minimum legal drinking age (MLDA</a:t>
            </a:r>
            <a:r>
              <a:rPr lang="en-US" altLang="zh-TW" sz="28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 of 21 on fatal incidents</a:t>
            </a:r>
          </a:p>
          <a:p>
            <a:pPr marL="2667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4. Eligibility Criteria </a:t>
            </a:r>
            <a:endParaRPr lang="zh-TW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en-US" altLang="zh-TW" sz="2300" kern="100" dirty="0" smtClean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e.g</a:t>
            </a:r>
            <a:r>
              <a:rPr lang="en-US" altLang="zh-TW" sz="2300" kern="100" dirty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 </a:t>
            </a:r>
            <a:r>
              <a:rPr lang="en-US" altLang="zh-TW" sz="2300" kern="100" dirty="0" err="1" smtClean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Amarante</a:t>
            </a:r>
            <a:r>
              <a:rPr lang="en-US" altLang="zh-TW" sz="2300" kern="100" dirty="0" smtClean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et al. </a:t>
            </a:r>
            <a:r>
              <a:rPr lang="en-US" altLang="zh-TW" sz="2300" kern="100" dirty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300" kern="100" dirty="0" smtClean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2016): </a:t>
            </a:r>
            <a:r>
              <a:rPr lang="en-US" altLang="zh-TW" sz="2300" kern="100" dirty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effect </a:t>
            </a:r>
            <a:r>
              <a:rPr lang="en-US" altLang="zh-TW" sz="2300" kern="100" dirty="0" smtClean="0">
                <a:solidFill>
                  <a:srgbClr val="4E3B3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of cash transfers on birth weight</a:t>
            </a:r>
            <a:endParaRPr lang="zh-TW" altLang="en-US" sz="23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48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23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ts val="5800"/>
              </a:lnSpc>
              <a:defRPr/>
            </a:pPr>
            <a:r>
              <a:rPr kumimoji="0" lang="en-US" altLang="zh-TW" sz="3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3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Designs: </a:t>
            </a:r>
            <a:r>
              <a:rPr kumimoji="0" lang="en-US" altLang="zh-TW" sz="3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</a:t>
            </a:r>
            <a:r>
              <a:rPr kumimoji="0" lang="en-US" altLang="zh-TW" sz="3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07504" y="1052513"/>
            <a:ext cx="9036496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indent="0" eaLnBrk="1" hangingPunct="1">
              <a:spcBef>
                <a:spcPts val="0"/>
              </a:spcBef>
              <a:buClrTx/>
              <a:buSzPct val="100000"/>
              <a:buNone/>
            </a:pPr>
            <a:r>
              <a:rPr 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 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key feature of the RD design is that the probability of receiving the treatment (e.g., winning) changes abruptly at the known threshold (e.g., 50%). This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discontinuous change in the treatment assignment probability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can be used to infer the effect of the treatment on an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outcome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of interest because, under certain assumptions, it makes </a:t>
            </a:r>
            <a:r>
              <a:rPr lang="en-US" sz="35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units with scores barely below the cutoff</a:t>
            </a:r>
            <a:r>
              <a:rPr lang="en-US" sz="35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comparable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to </a:t>
            </a:r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units with scores barely above it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kumimoji="0" lang="en-US" altLang="zh-TW" sz="3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24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Basic Elements of RD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412777"/>
                <a:ext cx="8642350" cy="5256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lvl="0" indent="-514350"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4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</a:t>
                </a:r>
                <a:r>
                  <a:rPr lang="en-US" sz="4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(or forcing/running variable): a continuous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4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cutoff</a:t>
                </a:r>
                <a:r>
                  <a:rPr lang="en-US" sz="4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threshold): a known </a:t>
                </a:r>
                <a:r>
                  <a:rPr lang="en-US" sz="4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value of </a:t>
                </a:r>
                <a:r>
                  <a:rPr lang="en-US" sz="4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4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4000" dirty="0" smtClean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514350" lvl="0" indent="-514350"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4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</a:t>
                </a:r>
                <a:r>
                  <a:rPr lang="en-US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binary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4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continuous variable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412777"/>
                <a:ext cx="8642350" cy="5256312"/>
              </a:xfrm>
              <a:prstGeom prst="rect">
                <a:avLst/>
              </a:prstGeom>
              <a:blipFill>
                <a:blip r:embed="rId2"/>
                <a:stretch>
                  <a:fillRect l="-2186" t="-20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51520" y="620688"/>
            <a:ext cx="8640960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In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RD design, all the units in the study receive a</a:t>
            </a:r>
            <a:r>
              <a:rPr lang="en-US" sz="3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3600" b="1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and a</a:t>
            </a:r>
            <a:r>
              <a:rPr lang="en-US" sz="3600" b="1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treatment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assigned to those units whose score is above (or below) a known </a:t>
            </a:r>
            <a:r>
              <a:rPr lang="en-US" sz="3600" b="1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cutoff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withheld from those units whose score is below (or above) the cutoff. RD designs exploits discontinuities in treatment assignment. 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36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example, there might be an income threshold at which one becomes eligible for financial aid.</a:t>
            </a:r>
            <a:endParaRPr lang="en-US" sz="3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200" b="1" kern="100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Basic RD Designs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short course, our focus is on the very </a:t>
            </a:r>
            <a:r>
              <a:rPr lang="en-US" altLang="zh-TW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basic RD setup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that has the following features:</a:t>
            </a: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he </a:t>
            </a:r>
            <a:r>
              <a:rPr lang="en-US" altLang="zh-TW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is continuously distributed and has only on dimension;</a:t>
            </a: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There is only one </a:t>
            </a:r>
            <a:r>
              <a:rPr lang="en-US" altLang="zh-TW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cutoff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Compliance with </a:t>
            </a:r>
            <a:r>
              <a:rPr lang="en-US" altLang="zh-TW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treatment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assignment is</a:t>
            </a:r>
          </a:p>
          <a:p>
            <a:pPr marL="914400" lvl="1" indent="-514350">
              <a:buClrTx/>
              <a:buSzPct val="75000"/>
              <a:buFont typeface="Arial" panose="020B0604020202020204" pitchFamily="34" charset="0"/>
              <a:buChar char="•"/>
            </a:pP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Perfect (sharp RD)</a:t>
            </a:r>
          </a:p>
          <a:p>
            <a:pPr marL="914400" lvl="1" indent="-514350">
              <a:buClrTx/>
              <a:buSzPct val="75000"/>
              <a:buFont typeface="Arial" panose="020B0604020202020204" pitchFamily="34" charset="0"/>
              <a:buChar char="•"/>
            </a:pP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Imperfect (fuzzy RD)</a:t>
            </a: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outcome </a:t>
            </a:r>
            <a:r>
              <a:rPr lang="en-US" altLang="zh-TW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 continuously measured.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2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kern="100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lang="en-US" altLang="zh-TW" b="1" kern="100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Designs: Extensions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short course will </a:t>
            </a:r>
            <a:r>
              <a:rPr lang="en-US" altLang="zh-TW" i="1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not</a:t>
            </a:r>
            <a:r>
              <a:rPr lang="en-US" altLang="zh-TW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cover the following variations and extensions:</a:t>
            </a: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3600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</a:t>
            </a: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914400" lvl="1" indent="-514350">
              <a:buClrTx/>
              <a:buSzPct val="75000"/>
              <a:buFont typeface="Arial" panose="020B0604020202020204" pitchFamily="34" charset="0"/>
              <a:buChar char="•"/>
            </a:pP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discrete</a:t>
            </a:r>
          </a:p>
          <a:p>
            <a:pPr marL="914400" lvl="1" indent="-514350">
              <a:buClrTx/>
              <a:buSzPct val="75000"/>
              <a:buFont typeface="Arial" panose="020B0604020202020204" pitchFamily="34" charset="0"/>
              <a:buChar char="•"/>
            </a:pP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Multi-score</a:t>
            </a:r>
            <a:endParaRPr lang="en-US" altLang="zh-TW" sz="36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</a:t>
            </a:r>
            <a:r>
              <a:rPr lang="en-US" altLang="zh-TW" sz="3600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cutoffs</a:t>
            </a: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  <a:endParaRPr lang="en-US" altLang="zh-TW" sz="36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ClrTx/>
              <a:buSzPct val="75000"/>
              <a:buFont typeface="+mj-lt"/>
              <a:buAutoNum type="arabicPeriod"/>
            </a:pP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3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outcome </a:t>
            </a:r>
            <a:r>
              <a:rPr lang="en-US" altLang="zh-TW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 </a:t>
            </a: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discrete.</a:t>
            </a:r>
            <a:endParaRPr lang="en-US" altLang="zh-TW" sz="3600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872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251520" y="404664"/>
                <a:ext cx="8640960" cy="6192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To formalize, we assume that there are </a:t>
                </a:r>
                <a14:m>
                  <m:oMath xmlns:m="http://schemas.openxmlformats.org/officeDocument/2006/math">
                    <m:r>
                      <a:rPr lang="en-US" sz="3600" i="1" kern="1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3600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units, indexed by </a:t>
                </a:r>
                <a14:m>
                  <m:oMath xmlns:m="http://schemas.openxmlformats.org/officeDocument/2006/math">
                    <m:r>
                      <a:rPr lang="en-US" sz="3600" i="1" kern="1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= 1, 2, . . . , 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each unit has a score or running/forcing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a known cutoff. Units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are assigned to the treatment condition, and units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are assigned to the control condition. This assignment,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6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3600" kern="1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the indicator function. 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In 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addition, the binary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denotes </a:t>
                </a:r>
                <a:r>
                  <a:rPr lang="en-US" sz="3600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whether the treatment was actually received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 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4664"/>
                <a:ext cx="8640960" cy="6192688"/>
              </a:xfrm>
              <a:prstGeom prst="rect">
                <a:avLst/>
              </a:prstGeom>
              <a:blipFill>
                <a:blip r:embed="rId2"/>
                <a:stretch>
                  <a:fillRect l="-2116" t="-1575" r="-3315" b="-24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29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Types of RD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61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Sharp RD Designs: perfect compliance</a:t>
                </a:r>
                <a:endParaRPr lang="en-US" sz="3600" kern="100" dirty="0" smtClean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514350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3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When </a:t>
                </a:r>
                <a:r>
                  <a:rPr lang="en-US" sz="33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all units in the study comply with the treatment condition they have been assigned, we say that the RD is </a:t>
                </a:r>
                <a:r>
                  <a:rPr lang="en-US" sz="3300" b="1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sharp</a:t>
                </a:r>
                <a:r>
                  <a:rPr lang="en-US" sz="33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 In a sharp RD design, units </a:t>
                </a:r>
                <a:r>
                  <a:rPr lang="en-US" sz="3300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comply perfectly </a:t>
                </a:r>
                <a:r>
                  <a:rPr lang="en-US" sz="33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with their assignment,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3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3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3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3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300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sz="33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3300" i="1" kern="1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3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</a:p>
              <a:p>
                <a:pPr marL="514350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altLang="zh-TW" sz="3300" dirty="0" smtClean="0">
                    <a:solidFill>
                      <a:schemeClr val="tx1"/>
                    </a:solidFill>
                    <a:latin typeface="Times New Roman"/>
                  </a:rPr>
                  <a:t>Since </a:t>
                </a:r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the level of treatment rises deterministically from </a:t>
                </a:r>
                <a:r>
                  <a:rPr lang="en-US" altLang="zh-TW" sz="3300" dirty="0" smtClean="0">
                    <a:solidFill>
                      <a:schemeClr val="tx1"/>
                    </a:solidFill>
                    <a:latin typeface="Times New Roman"/>
                  </a:rPr>
                  <a:t>0 </a:t>
                </a:r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to </a:t>
                </a:r>
                <a:r>
                  <a:rPr lang="en-US" altLang="zh-TW" sz="3300" dirty="0" smtClean="0">
                    <a:solidFill>
                      <a:schemeClr val="tx1"/>
                    </a:solidFill>
                    <a:latin typeface="Times New Roman"/>
                  </a:rPr>
                  <a:t>1 </a:t>
                </a:r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3300" dirty="0" smtClean="0">
                    <a:solidFill>
                      <a:schemeClr val="tx1"/>
                    </a:solidFill>
                    <a:latin typeface="Times New Roman"/>
                  </a:rPr>
                  <a:t>, conditional </a:t>
                </a:r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 there is no variation left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3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, so the assumption of </a:t>
                </a:r>
                <a:r>
                  <a:rPr lang="en-US" altLang="zh-TW" sz="3300" b="1" dirty="0" err="1">
                    <a:solidFill>
                      <a:schemeClr val="tx1"/>
                    </a:solidFill>
                    <a:latin typeface="Times New Roman"/>
                  </a:rPr>
                  <a:t>exogeneity</a:t>
                </a:r>
                <a:r>
                  <a:rPr lang="en-US" altLang="zh-TW" sz="3300" dirty="0">
                    <a:solidFill>
                      <a:schemeClr val="tx1"/>
                    </a:solidFill>
                    <a:latin typeface="Times New Roman"/>
                  </a:rPr>
                  <a:t> is satisfied.</a:t>
                </a:r>
                <a:r>
                  <a:rPr lang="en-US" sz="33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sz="33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616576"/>
              </a:xfrm>
              <a:prstGeom prst="rect">
                <a:avLst/>
              </a:prstGeom>
              <a:blipFill>
                <a:blip r:embed="rId2"/>
                <a:stretch>
                  <a:fillRect l="-1904" t="-1954" r="-1340" b="-9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0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Snapshots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196752"/>
            <a:ext cx="8686800" cy="5760640"/>
          </a:xfrm>
        </p:spPr>
        <p:txBody>
          <a:bodyPr/>
          <a:lstStyle/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Motto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 mechanism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4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there is a </a:t>
            </a:r>
            <a:r>
              <a:rPr lang="en-US" altLang="zh-TW" sz="4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cut-point, </a:t>
            </a:r>
            <a:r>
              <a:rPr lang="en-US" altLang="zh-TW" sz="4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jump/bump!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discontinuity (RD)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is for such circumstances.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348880"/>
            <a:ext cx="4442801" cy="334704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19872" y="5589240"/>
            <a:ext cx="400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Angrist &amp; </a:t>
            </a:r>
            <a:r>
              <a:rPr lang="en-US" altLang="zh-TW" dirty="0" err="1" smtClean="0"/>
              <a:t>Pischke</a:t>
            </a:r>
            <a:r>
              <a:rPr lang="en-US" altLang="zh-TW" dirty="0" smtClean="0"/>
              <a:t> (2009), </a:t>
            </a:r>
            <a:r>
              <a:rPr lang="en-US" altLang="zh-TW" i="1" dirty="0" smtClean="0"/>
              <a:t>MHE</a:t>
            </a:r>
            <a:r>
              <a:rPr lang="en-US" altLang="zh-TW" dirty="0" smtClean="0"/>
              <a:t>, p. 250.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189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30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Two Types of RD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4" y="1052513"/>
                <a:ext cx="8740775" cy="561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sz="34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Fuzzy RD Designs: noncompliance</a:t>
                </a:r>
                <a:endParaRPr lang="en-US" sz="3400" kern="100" dirty="0" smtClean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51435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 contrast, when some of the units fail to receive the treatment despite having a score above the cutoff and/or some units receive the treatment despite having been assigned to the control condition, we say that the RD design is </a:t>
                </a:r>
                <a:r>
                  <a:rPr lang="en-US" sz="3400" b="1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fuzzy</a:t>
                </a:r>
                <a:r>
                  <a:rPr lang="en-US" sz="3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 This occurs, for example, when units with score above the cutoff are eligible to participate in a program, but participation is optional. In other words, in a fuzzy RD design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3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for some units.</a:t>
                </a:r>
                <a:endParaRPr lang="en-US" sz="3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4" y="1052513"/>
                <a:ext cx="8740775" cy="5616576"/>
              </a:xfrm>
              <a:prstGeom prst="rect">
                <a:avLst/>
              </a:prstGeom>
              <a:blipFill>
                <a:blip r:embed="rId2"/>
                <a:stretch>
                  <a:fillRect l="-1674" t="-1846" r="-2859" b="-6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6" y="5517232"/>
            <a:ext cx="6351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2018b), 84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8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3420" r="2798" b="2525"/>
          <a:stretch/>
        </p:blipFill>
        <p:spPr bwMode="auto">
          <a:xfrm>
            <a:off x="-13110" y="1340768"/>
            <a:ext cx="9170219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59532" y="386661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</a:rPr>
              <a:t>Conditional</a:t>
            </a:r>
            <a:r>
              <a:rPr lang="en-US" sz="2800" b="1" spc="-145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Probability</a:t>
            </a:r>
            <a:r>
              <a:rPr lang="en-US" sz="2800" b="1" spc="-140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of</a:t>
            </a:r>
            <a:r>
              <a:rPr lang="en-US" sz="2800" b="1" spc="-145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Rece</a:t>
            </a:r>
            <a:r>
              <a:rPr lang="en-US" sz="2800" b="1" spc="-35" dirty="0">
                <a:latin typeface="Times New Roman" panose="02020603050405020304" pitchFamily="18" charset="0"/>
              </a:rPr>
              <a:t>i</a:t>
            </a:r>
            <a:r>
              <a:rPr lang="en-US" sz="2800" b="1" dirty="0">
                <a:latin typeface="Times New Roman" panose="02020603050405020304" pitchFamily="18" charset="0"/>
              </a:rPr>
              <a:t>ving</a:t>
            </a:r>
            <a:r>
              <a:rPr lang="en-US" sz="2800" b="1" spc="-140" dirty="0">
                <a:latin typeface="Times New Roman" panose="02020603050405020304" pitchFamily="18" charset="0"/>
              </a:rPr>
              <a:t> </a:t>
            </a:r>
            <a:r>
              <a:rPr lang="en-US" sz="2800" b="1" spc="-45" dirty="0">
                <a:latin typeface="Times New Roman" panose="02020603050405020304" pitchFamily="18" charset="0"/>
              </a:rPr>
              <a:t>T</a:t>
            </a:r>
            <a:r>
              <a:rPr lang="en-US" sz="2800" b="1" dirty="0">
                <a:latin typeface="Times New Roman" panose="02020603050405020304" pitchFamily="18" charset="0"/>
              </a:rPr>
              <a:t>reatment</a:t>
            </a:r>
            <a:r>
              <a:rPr lang="en-US" sz="2800" b="1" spc="-145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in</a:t>
            </a:r>
            <a:r>
              <a:rPr lang="en-US" sz="2800" b="1" spc="-140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Sharp</a:t>
            </a:r>
            <a:r>
              <a:rPr lang="en-US" sz="2800" b="1" spc="-145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vs.</a:t>
            </a:r>
            <a:r>
              <a:rPr lang="en-US" sz="2800" b="1" spc="-140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Fuzzy</a:t>
            </a:r>
            <a:r>
              <a:rPr lang="en-US" sz="2800" b="1" spc="-145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RD</a:t>
            </a:r>
            <a:r>
              <a:rPr lang="en-US" sz="2800" b="1" spc="-140" dirty="0"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</a:rPr>
              <a:t>Designs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4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73" y="188640"/>
            <a:ext cx="9449227" cy="6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2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251520" y="620688"/>
                <a:ext cx="8640960" cy="5976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Following the </a:t>
                </a:r>
                <a:r>
                  <a:rPr lang="en-US" sz="3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potential outcome model of causality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we assume that each unit has two potential outcomes,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corresponding, respectively, to the outcomes that </a:t>
                </a:r>
                <a:r>
                  <a:rPr lang="en-US" sz="36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would</a:t>
                </a:r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be observed under treatment or control. We adopt the usual econometric perspective that sees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as a sample from a larger population and thus the potential outcomes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6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as stochastic variables.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20688"/>
                <a:ext cx="8640960" cy="5976664"/>
              </a:xfrm>
              <a:prstGeom prst="rect">
                <a:avLst/>
              </a:prstGeom>
              <a:blipFill>
                <a:blip r:embed="rId2"/>
                <a:stretch>
                  <a:fillRect l="-2116" t="-1735" r="-3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6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 ea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TW" b="1" kern="100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Quantity of Interest: </a:t>
            </a:r>
            <a:br>
              <a:rPr kumimoji="1" lang="en-US" altLang="zh-TW" b="1" kern="100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kumimoji="1" lang="en-US" altLang="zh-TW" b="1" kern="100" cap="non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Average Treatment Effect </a:t>
            </a:r>
            <a:r>
              <a:rPr kumimoji="1" lang="en-US" altLang="zh-TW" b="1" kern="100" cap="non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 Cutoff (</a:t>
            </a:r>
            <a:r>
              <a:rPr kumimoji="1" lang="en-US" altLang="zh-TW" b="1" kern="100" cap="none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ATEC) </a:t>
            </a:r>
            <a:r>
              <a:rPr kumimoji="1" lang="en-US" altLang="zh-TW" kern="100" cap="none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/>
            </a:r>
            <a:br>
              <a:rPr kumimoji="1" lang="en-US" altLang="zh-TW" kern="100" cap="none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54163"/>
                <a:ext cx="8686800" cy="4919662"/>
              </a:xfrm>
            </p:spPr>
            <p:txBody>
              <a:bodyPr/>
              <a:lstStyle/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in POM of causality, the parameter of interest is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𝐴𝑇𝐸</m:t>
                    </m:r>
                    <m:d>
                      <m:dPr>
                        <m:ctrlP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TW" sz="36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sz="36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eaLnBrk="1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TW" sz="3600" kern="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</a:t>
                </a:r>
              </a:p>
              <a:p>
                <a:pPr marL="0" lvl="0" indent="0" eaLnBrk="1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TW" sz="3600" kern="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The </a:t>
                </a:r>
                <a:r>
                  <a:rPr kumimoji="1" lang="en-US" altLang="zh-TW" sz="3600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observed outcome </a:t>
                </a:r>
                <a:r>
                  <a:rPr kumimoji="1" lang="en-US" altLang="zh-TW" sz="3600" kern="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is</a:t>
                </a:r>
                <a:endParaRPr kumimoji="1" lang="en-US" altLang="zh-TW" sz="3600" kern="100" dirty="0">
                  <a:solidFill>
                    <a:prstClr val="black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lvl="0" indent="0" eaLnBrk="1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    </m:t>
                        </m:r>
                        <m: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36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TW" sz="3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3600" i="1" kern="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3600" i="0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3600" i="0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36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36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TW" sz="3600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0" indent="0" eaLnBrk="1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Challenge: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each unit is either below or above the cutoff, but </a:t>
                </a:r>
                <a:r>
                  <a:rPr lang="en-US" altLang="zh-TW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not</a:t>
                </a: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both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54163"/>
                <a:ext cx="8686800" cy="4919662"/>
              </a:xfrm>
              <a:blipFill>
                <a:blip r:embed="rId2"/>
                <a:stretch>
                  <a:fillRect l="-702" t="-1735" r="-842" b="-5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532" y="12396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</a:rPr>
              <a:t>RD Treatment Effect in Sharp RD Design</a:t>
            </a:r>
            <a:endParaRPr lang="en-US" sz="2800" dirty="0"/>
          </a:p>
        </p:txBody>
      </p:sp>
      <p:pic>
        <p:nvPicPr>
          <p:cNvPr id="6" name="圖片 8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11589" b="2862"/>
          <a:stretch/>
        </p:blipFill>
        <p:spPr bwMode="auto">
          <a:xfrm>
            <a:off x="899592" y="620689"/>
            <a:ext cx="7488832" cy="57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755576" y="6414571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2018a), 10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2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23528" y="260648"/>
                <a:ext cx="8424936" cy="6768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indent="-51435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AutoNum type="arabicPeriod"/>
                </a:pPr>
                <a:r>
                  <a:rPr lang="en-US" sz="3400" kern="1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55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sz="3400" b="1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</a:t>
                </a:r>
                <a:r>
                  <a:rPr lang="en-US" sz="34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gression</a:t>
                </a:r>
                <a:r>
                  <a:rPr lang="en-US" sz="3400" b="1" kern="100" spc="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function</a:t>
                </a:r>
                <a:r>
                  <a:rPr lang="en-US" sz="3400" b="1" kern="100" spc="6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00" kern="100" spc="55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is</a:t>
                </a:r>
                <a:r>
                  <a:rPr lang="en-US" sz="3400" kern="100" spc="6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obser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ed for</a:t>
                </a:r>
                <a:r>
                  <a:rPr lang="en-US" sz="3400" kern="100" spc="1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sz="3400" kern="100" spc="-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ues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spc="-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he</a:t>
                </a:r>
                <a:r>
                  <a:rPr lang="en-US" sz="3400" kern="100" spc="1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score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sz="3400" kern="100" spc="-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ght</a:t>
                </a:r>
                <a:r>
                  <a:rPr lang="en-US" sz="3400" kern="100" spc="1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cuto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f—because</a:t>
                </a:r>
                <a:r>
                  <a:rPr lang="en-US" sz="3400" kern="100" spc="1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when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  <a:r>
                  <a:rPr lang="en-US" sz="3400" kern="100" spc="1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obser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ed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outco</a:t>
                </a:r>
                <a:r>
                  <a:rPr lang="en-US" sz="3400" kern="100" spc="-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</a:t>
                </a:r>
                <a:r>
                  <a:rPr lang="en-US" sz="3400" kern="100" spc="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kern="1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4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is</a:t>
                </a:r>
                <a:r>
                  <a:rPr lang="en-US" sz="3400" kern="100" spc="6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equal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potential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outcome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under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treatment,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kern="1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400" i="1" kern="1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400" b="0" i="1" kern="1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  <a:r>
                  <a:rPr lang="en-US" sz="3400" kern="100" spc="7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for</a:t>
                </a:r>
                <a:r>
                  <a:rPr lang="en-US" sz="3400" kern="100" spc="6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spc="-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</a:t>
                </a:r>
                <a:r>
                  <a:rPr lang="en-US" sz="3400" kern="100" spc="-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ery</a:t>
                </a:r>
                <a:r>
                  <a:rPr lang="en-US" sz="3400" kern="100" spc="6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400" i="1" kern="1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This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is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represented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with</a:t>
                </a:r>
                <a:r>
                  <a:rPr lang="en-US" sz="3400" kern="100" spc="7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 solid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red</a:t>
                </a:r>
                <a:r>
                  <a:rPr lang="en-US" sz="3400" kern="100" spc="9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</a:t>
                </a:r>
                <a:r>
                  <a:rPr lang="en-US" sz="3400" kern="100" spc="-2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</a:t>
                </a:r>
                <a:r>
                  <a:rPr lang="en-US" sz="3400" kern="100" spc="-5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left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cuto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f,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all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units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are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untreated,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lang="en-US" sz="3400" kern="100" spc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therefore</a:t>
                </a:r>
                <a:r>
                  <a:rPr lang="en-US" sz="3400" kern="100" spc="9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is</a:t>
                </a:r>
                <a:r>
                  <a:rPr lang="en-US" sz="3400" kern="100" spc="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not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obser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ed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(represented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by</a:t>
                </a:r>
                <a:r>
                  <a:rPr lang="en-US" sz="3400" kern="100" spc="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dashed</a:t>
                </a:r>
                <a:r>
                  <a:rPr lang="en-US" sz="3400" kern="100" spc="4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red</a:t>
                </a:r>
                <a:r>
                  <a:rPr lang="en-US" sz="3400" kern="100" spc="4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).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en-US" sz="3400" kern="100" spc="4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514350" marR="0" indent="-51435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AutoNum type="arabicPeriod"/>
                </a:pPr>
                <a:r>
                  <a:rPr lang="en-US" sz="3400" kern="1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sz="3400" kern="100" spc="35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similar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phenomenon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occurs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for</a:t>
                </a:r>
                <a:r>
                  <a:rPr lang="en-US" sz="3400" kern="100" spc="4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which</a:t>
                </a:r>
                <a:r>
                  <a:rPr lang="en-US" sz="3400" kern="100" spc="1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is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obser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ed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for</a:t>
                </a:r>
                <a:r>
                  <a:rPr lang="en-US" sz="3400" kern="100" spc="1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alues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score</a:t>
                </a:r>
                <a:r>
                  <a:rPr lang="en-US" sz="3400" kern="100" spc="1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left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</a:t>
                </a:r>
                <a:r>
                  <a:rPr lang="en-US" sz="3400" kern="100" spc="1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cuto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(solid</a:t>
                </a:r>
                <a:r>
                  <a:rPr lang="en-US" sz="3400" kern="100" spc="1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blue</a:t>
                </a:r>
                <a:r>
                  <a:rPr lang="en-US" sz="3400" kern="100" spc="135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),</a:t>
                </a:r>
                <a:r>
                  <a:rPr lang="en-US" sz="34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  <a:r>
                  <a:rPr lang="en-US" sz="2600" kern="100" spc="13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spc="-3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ut unobser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ed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for</a:t>
                </a:r>
                <a:r>
                  <a:rPr lang="en-US" sz="3400" kern="100" spc="-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400" kern="100" spc="125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n-US" sz="3400" kern="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dashed</a:t>
                </a:r>
                <a:r>
                  <a:rPr lang="en-US" sz="3400" kern="100" spc="-25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blue</a:t>
                </a:r>
                <a:r>
                  <a:rPr lang="en-US" sz="3400" kern="100" spc="-25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</a:t>
                </a:r>
                <a:r>
                  <a:rPr lang="en-US" sz="3400" kern="1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).</a:t>
                </a:r>
                <a:endParaRPr lang="en-US" sz="3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60648"/>
                <a:ext cx="8424936" cy="6768752"/>
              </a:xfrm>
              <a:prstGeom prst="rect">
                <a:avLst/>
              </a:prstGeom>
              <a:blipFill>
                <a:blip r:embed="rId2"/>
                <a:stretch>
                  <a:fillRect l="-941" t="-1892" r="-2026" b="-39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4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13904"/>
                <a:ext cx="8424936" cy="6844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	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ATE at any value of the score is the vertical distance between the two curves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endParaRPr lang="en-US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	Unfortunately, this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distance </a:t>
                </a:r>
                <a:r>
                  <a:rPr lang="en-US" sz="3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cannot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be directly estimated because we never observe both curves for the same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3904"/>
                <a:ext cx="8424936" cy="6844095"/>
              </a:xfrm>
              <a:prstGeom prst="rect">
                <a:avLst/>
              </a:prstGeom>
              <a:blipFill>
                <a:blip r:embed="rId2"/>
                <a:stretch>
                  <a:fillRect l="-2243" r="-32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519113"/>
            <a:ext cx="8686800" cy="838200"/>
          </a:xfrm>
        </p:spPr>
        <p:txBody>
          <a:bodyPr>
            <a:noAutofit/>
          </a:bodyPr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TW" b="1" kern="100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Average Treatment Effect </a:t>
            </a:r>
            <a:r>
              <a:rPr kumimoji="1" lang="en-US" altLang="zh-TW" b="1" kern="100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 Cutoff (ATEC)</a:t>
            </a:r>
            <a:r>
              <a:rPr kumimoji="1" lang="en-US" altLang="zh-TW" b="1" kern="100" cap="none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/>
            </a:r>
            <a:br>
              <a:rPr kumimoji="1" lang="en-US" altLang="zh-TW" b="1" kern="100" cap="none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However, a special situation occurs </a:t>
                </a:r>
                <a:r>
                  <a:rPr kumimoji="1" lang="en-US" altLang="zh-TW" sz="3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at the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TW" sz="3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: this is the only point at which we “almost” observe both curves. To see this, we imagine having units with score exactly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and units with score barely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—that is, with 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3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3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for a small and positive </a:t>
                </a:r>
                <a14:m>
                  <m:oMath xmlns:m="http://schemas.openxmlformats.org/officeDocument/2006/math">
                    <m:r>
                      <a:rPr kumimoji="1" lang="en-US" altLang="zh-TW" sz="3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3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The former units would receive treatment, and the latter would receive control.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2" t="-2022" r="-1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8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Yet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if the values of the average potential outcomes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are not abruptly different from their values at points near </a:t>
                </a:r>
                <a:r>
                  <a:rPr lang="en-US" sz="3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x</a:t>
                </a:r>
                <a:r>
                  <a:rPr lang="en-US" sz="36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the units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would be identical except for their treatment status, and we could calculate the vertical distance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using observed outcomes. This notion of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comparability between units with very similar values of the score but on opposite sides of the cutoff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is the fundamental concept on which all RD designs are based.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blipFill>
                <a:blip r:embed="rId2"/>
                <a:stretch>
                  <a:fillRect l="-2263" t="-1589" r="-33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6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4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ts val="5800"/>
              </a:lnSpc>
              <a:defRPr/>
            </a:pPr>
            <a:r>
              <a:rPr kumimoji="0" lang="en-US" altLang="zh-TW" sz="3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</a:t>
            </a:r>
            <a:r>
              <a:rPr kumimoji="0" lang="en-US" altLang="zh-TW" sz="3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Designs: </a:t>
            </a:r>
            <a:r>
              <a:rPr kumimoji="0" lang="en-US" altLang="zh-TW" sz="3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</a:t>
            </a:r>
            <a:r>
              <a:rPr kumimoji="0" lang="en-US" altLang="zh-TW" sz="3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07504" y="1052513"/>
            <a:ext cx="9036496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indent="0" eaLnBrk="1" hangingPunct="1">
              <a:spcBef>
                <a:spcPts val="0"/>
              </a:spcBef>
              <a:buClrTx/>
              <a:buSzPct val="100000"/>
              <a:buNone/>
            </a:pPr>
            <a:r>
              <a:rPr 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 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key feature of the RD design is that the probability of receiving the treatment </a:t>
            </a:r>
            <a:r>
              <a:rPr 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changes 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abruptly at the known </a:t>
            </a:r>
            <a:r>
              <a:rPr 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threshold. 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This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discontinuous change in the treatment assignment probability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can be used to infer the effect of the treatment on an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outcome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of interest because, under certain assumptions, it makes </a:t>
            </a:r>
            <a:r>
              <a:rPr lang="en-US" sz="35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units with scores barely below the cutoff</a:t>
            </a:r>
            <a:r>
              <a:rPr lang="en-US" sz="35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sz="35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comparable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to </a:t>
            </a:r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units with scores barely above it</a:t>
            </a:r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kumimoji="0" lang="en-US" altLang="zh-TW" sz="3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40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Sharp </a:t>
            </a:r>
            <a:r>
              <a:rPr kumimoji="0" lang="en-US" altLang="zh-TW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RD:</a:t>
            </a: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Continuity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457200" y="1052513"/>
                <a:ext cx="8229601" cy="5805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Intuitively, if the regression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are </a:t>
                </a:r>
                <a:r>
                  <a:rPr lang="en-US" sz="36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then in a sharp RD design we 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have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6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8345488" algn="r"/>
                  </a:tabLst>
                </a:pP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	(1)</a:t>
                </a: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052513"/>
                <a:ext cx="8229601" cy="5805487"/>
              </a:xfrm>
              <a:prstGeom prst="rect">
                <a:avLst/>
              </a:prstGeom>
              <a:blipFill>
                <a:blip r:embed="rId2"/>
                <a:stretch>
                  <a:fillRect l="-2222" t="-1786" r="-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332657"/>
                <a:ext cx="8352928" cy="652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Equation (1) says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that the difference between the limits of the treated and control average </a:t>
                </a:r>
                <a:r>
                  <a:rPr lang="en-US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observed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outcomes as the score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is equal to </a:t>
                </a:r>
                <a:r>
                  <a:rPr lang="en-US" sz="3600" b="1" kern="1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 average treatment effect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(</a:t>
                </a:r>
                <a:r>
                  <a:rPr lang="en-US" sz="3600" kern="1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ATEC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).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We call this effect the </a:t>
                </a:r>
                <a:r>
                  <a:rPr lang="en-US" sz="3600" b="1" i="1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sharp RD </a:t>
                </a:r>
                <a:r>
                  <a:rPr lang="en-US" sz="3600" b="1" i="1" kern="1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(SRD) treatment </a:t>
                </a:r>
                <a:r>
                  <a:rPr lang="en-US" sz="3600" b="1" i="1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effect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defined as the right-hand-side of Equation 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(1):</a:t>
                </a:r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i="1" kern="1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600" i="1" kern="1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TW" sz="3600" b="0" i="0" kern="1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TW" sz="3600" i="1" kern="1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TW" sz="3600" i="1" kern="1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altLang="zh-TW" sz="3600" i="1" kern="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32657"/>
                <a:ext cx="8352928" cy="6525343"/>
              </a:xfrm>
              <a:prstGeom prst="rect">
                <a:avLst/>
              </a:prstGeom>
              <a:blipFill>
                <a:blip r:embed="rId2"/>
                <a:stretch>
                  <a:fillRect l="-2263" t="-1589" r="-29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eaLnBrk="1" hangingPunct="1"/>
            <a:r>
              <a:rPr kumimoji="1" lang="en-US" altLang="zh-TW" b="1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Differences between </a:t>
            </a:r>
            <a:r>
              <a:rPr kumimoji="1" lang="en-US" altLang="zh-TW" b="1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RD </a:t>
            </a:r>
            <a:r>
              <a:rPr kumimoji="1" lang="en-US" altLang="zh-TW" b="1" cap="none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Designs and </a:t>
            </a:r>
            <a:r>
              <a:rPr kumimoji="1" lang="en-US" altLang="zh-TW" b="1" cap="none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Randomized Experiments</a:t>
            </a:r>
            <a:r>
              <a:rPr kumimoji="1" lang="en-US" altLang="zh-TW" sz="2800" cap="none" dirty="0">
                <a:solidFill>
                  <a:prstClr val="black"/>
                </a:solidFill>
                <a:effectLst/>
                <a:latin typeface="Franklin Gothic Book" panose="020B0503020102020204" pitchFamily="34" charset="0"/>
                <a:ea typeface="新細明體" panose="02020500000000000000" pitchFamily="18" charset="-120"/>
                <a:cs typeface="+mn-cs"/>
              </a:rPr>
              <a:t/>
            </a:r>
            <a:br>
              <a:rPr kumimoji="1" lang="en-US" altLang="zh-TW" sz="2800" cap="none" dirty="0">
                <a:solidFill>
                  <a:prstClr val="black"/>
                </a:solidFill>
                <a:effectLst/>
                <a:latin typeface="Franklin Gothic Book" panose="020B0503020102020204" pitchFamily="34" charset="0"/>
                <a:ea typeface="新細明體" panose="02020500000000000000" pitchFamily="18" charset="-120"/>
                <a:cs typeface="+mn-cs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133057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distinction between an RD design and a randomized experiment is that</a:t>
            </a:r>
          </a:p>
          <a:p>
            <a:pPr marL="514350" indent="-514350">
              <a:buClrTx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randomized experiment, estimation and inference do </a:t>
            </a:r>
            <a:r>
              <a:rPr lang="en-US" altLang="zh-TW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depend on the assumptions about the functional form of the regression functions. Hence </a:t>
            </a:r>
            <a:r>
              <a:rPr lang="en-US" altLang="zh-TW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means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suffices.</a:t>
            </a:r>
          </a:p>
          <a:p>
            <a:pPr marL="514350" indent="-514350">
              <a:buClrTx/>
              <a:buAutoNum type="arabicPeriod"/>
            </a:pP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 RD design, estimation and inference depend crucially on the assumptions about the functional form of the regression functions. 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 RDD’s “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nature.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54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279167"/>
            <a:ext cx="9173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</a:rPr>
              <a:t>Analogies and Differences between </a:t>
            </a:r>
            <a:endParaRPr lang="en-US" sz="2800" b="1" dirty="0" smtClean="0">
              <a:latin typeface="Times New Roman" panose="02020603050405020304" pitchFamily="18" charset="0"/>
            </a:endParaRPr>
          </a:p>
          <a:p>
            <a:pPr algn="ctr"/>
            <a:r>
              <a:rPr lang="en-US" sz="28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</a:rPr>
              <a:t>Experiments</a:t>
            </a:r>
            <a:r>
              <a:rPr lang="en-US" altLang="zh-TW" sz="2800" dirty="0" smtClean="0"/>
              <a:t> and </a:t>
            </a:r>
            <a:r>
              <a:rPr lang="en-US" sz="2800" b="1" dirty="0" smtClean="0">
                <a:latin typeface="Times New Roman" panose="02020603050405020304" pitchFamily="18" charset="0"/>
              </a:rPr>
              <a:t>RD Designs</a:t>
            </a:r>
            <a:endParaRPr lang="en-US" sz="2800" dirty="0"/>
          </a:p>
        </p:txBody>
      </p:sp>
      <p:pic>
        <p:nvPicPr>
          <p:cNvPr id="5" name="圖片 9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2971" r="1379"/>
          <a:stretch/>
        </p:blipFill>
        <p:spPr bwMode="auto">
          <a:xfrm>
            <a:off x="0" y="1232756"/>
            <a:ext cx="9173305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0" y="5681790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2018b), 11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791997"/>
            <a:ext cx="9173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</a:rPr>
              <a:t>The Local Nature of RD Effects</a:t>
            </a:r>
            <a:endParaRPr lang="en-US" sz="3200" dirty="0"/>
          </a:p>
        </p:txBody>
      </p:sp>
      <p:pic>
        <p:nvPicPr>
          <p:cNvPr id="7" name="圖片 9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t="6493" b="3224"/>
          <a:stretch/>
        </p:blipFill>
        <p:spPr bwMode="auto">
          <a:xfrm>
            <a:off x="-36512" y="1376772"/>
            <a:ext cx="9177413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1107" y="5481228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2018a), 17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3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45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3999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Internal Validity of RD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251520" y="980728"/>
                <a:ext cx="8784976" cy="587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The validity of RD estimates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also depends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crucially on the assumption that the polynomials provide an adequate representation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If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not,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what looks like a jump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 linear functions may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simply be a non-linearity in </a:t>
                </a:r>
                <a14:m>
                  <m:oMath xmlns:m="http://schemas.openxmlformats.org/officeDocument/2006/math">
                    <m:r>
                      <a:rPr lang="en-US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that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the polynomials have not accounted for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980728"/>
                <a:ext cx="8784976" cy="5877272"/>
              </a:xfrm>
              <a:prstGeom prst="rect">
                <a:avLst/>
              </a:prstGeom>
              <a:blipFill>
                <a:blip r:embed="rId2"/>
                <a:stretch>
                  <a:fillRect l="-1735" t="-18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" y="3774876"/>
            <a:ext cx="7533409" cy="30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An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important aspect of the interpretation of RD effects has to do with their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external validity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The RD effect can be interpreted graphically as the vertical difference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at the point where the score equals the cutoff,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In the general case where the ATE varies as a function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the RD effect may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not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be informative of the ATE at values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different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For this reason, in the absence of specific assumptions about the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global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shape of the regression functions, the effect recovered by the RD design is </a:t>
                </a:r>
                <a:r>
                  <a:rPr lang="en-US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</a:t>
                </a:r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local </a:t>
                </a:r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average effect of treatment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endParaRPr lang="en-US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blipFill>
                <a:blip r:embed="rId2"/>
                <a:stretch>
                  <a:fillRect l="-1898" t="-1308" r="-2409" b="-14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71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47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3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Plots: Graphical Representations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980728"/>
            <a:ext cx="8642350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In </a:t>
            </a:r>
            <a:r>
              <a:rPr lang="en-US" sz="3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combination with the formal approaches to estimation and inference, a graphical representation adds transparency to the analysis by showing all observations, and allows researchers to readily summarize the RD effect.</a:t>
            </a:r>
          </a:p>
          <a:p>
            <a:pPr marL="514350" marR="0" lvl="0" indent="-51435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sz="3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simplest </a:t>
            </a:r>
            <a:r>
              <a:rPr lang="en-US" sz="3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graph </a:t>
            </a:r>
            <a:r>
              <a:rPr lang="en-US" sz="3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 a </a:t>
            </a:r>
            <a:r>
              <a:rPr lang="en-US" sz="3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scatter plot</a:t>
            </a:r>
            <a:r>
              <a:rPr lang="en-US" sz="3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of the observed outcomes against the score values, separately identifying the points above and below the cutoff. </a:t>
            </a:r>
            <a:r>
              <a:rPr lang="en-US" sz="3400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 it may be hard to see “jumps” by simply looking at the raw </a:t>
            </a:r>
            <a:r>
              <a:rPr lang="en-US" sz="3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en-US" sz="3400" kern="1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endParaRPr lang="en-US" sz="3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273135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ggplot</a:t>
            </a:r>
            <a:r>
              <a:rPr lang="en-US" altLang="zh-TW" dirty="0"/>
              <a:t>(data, </a:t>
            </a:r>
            <a:r>
              <a:rPr lang="en-US" altLang="zh-TW" dirty="0" err="1"/>
              <a:t>aes</a:t>
            </a:r>
            <a:r>
              <a:rPr lang="en-US" altLang="zh-TW" dirty="0"/>
              <a:t>(X, Y))+</a:t>
            </a:r>
            <a:r>
              <a:rPr lang="en-US" altLang="zh-TW" dirty="0" err="1"/>
              <a:t>geom_point</a:t>
            </a:r>
            <a:r>
              <a:rPr lang="en-US" altLang="zh-TW" dirty="0"/>
              <a:t>()+</a:t>
            </a:r>
            <a:r>
              <a:rPr lang="en-US" altLang="zh-TW" dirty="0" err="1"/>
              <a:t>geom_vline</a:t>
            </a:r>
            <a:r>
              <a:rPr lang="en-US" altLang="zh-TW" dirty="0"/>
              <a:t>(</a:t>
            </a:r>
            <a:r>
              <a:rPr lang="en-US" altLang="zh-TW" dirty="0" err="1"/>
              <a:t>aes</a:t>
            </a:r>
            <a:r>
              <a:rPr lang="en-US" altLang="zh-TW" dirty="0"/>
              <a:t>(</a:t>
            </a:r>
            <a:r>
              <a:rPr lang="en-US" altLang="zh-TW" dirty="0" err="1"/>
              <a:t>xintercept</a:t>
            </a:r>
            <a:r>
              <a:rPr lang="en-US" altLang="zh-TW" dirty="0"/>
              <a:t>=0))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8172" y="6414571"/>
            <a:ext cx="520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Klasnja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2017. “The Incumbency Curse”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" y="764704"/>
            <a:ext cx="9116271" cy="57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1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07504" y="116632"/>
            <a:ext cx="8884096" cy="693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514350" marR="0" lvl="0" indent="-5143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 startAt="2"/>
            </a:pP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more useful approach is to aggregate the data before plotting. The typical RD plot presents two summaries</a:t>
            </a: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kern="1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089025" marR="0" lvl="0" indent="-5143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</a:t>
            </a: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polynomial fit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is simply the predicted values from two </a:t>
            </a:r>
            <a:r>
              <a:rPr lang="en-US" i="1" kern="1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</a:t>
            </a:r>
            <a:r>
              <a:rPr lang="en-US" kern="1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</a:t>
            </a: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-order 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polynomials of the outcome on the score, fitted separately above and below the cutoff. </a:t>
            </a:r>
            <a:endParaRPr lang="en-US" kern="1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089025" marR="0" lvl="0" indent="-5143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b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 </a:t>
            </a: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sample means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are created by choosing disjoint intervals or </a:t>
            </a:r>
            <a:r>
              <a:rPr 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bins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the score, calculating the mean of the outcome within each bin, and then </a:t>
            </a:r>
            <a:r>
              <a:rPr lang="en-US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plotting the binned outcomes against the mid point of the bin</a:t>
            </a:r>
            <a:r>
              <a:rPr 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The number and length of the bins can be chosen manually, although data-driven methods are preferable</a:t>
            </a:r>
            <a:r>
              <a:rPr 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kern="1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23528"/>
          </a:xfrm>
        </p:spPr>
        <p:txBody>
          <a:bodyPr>
            <a:normAutofit fontScale="90000"/>
          </a:bodyPr>
          <a:lstStyle/>
          <a:p>
            <a:pPr lvl="0" algn="ctr" eaLnBrk="1" hangingPunct="1">
              <a:spcBef>
                <a:spcPts val="0"/>
              </a:spcBef>
              <a:defRPr/>
            </a:pPr>
            <a:r>
              <a:rPr lang="en-US" altLang="zh-TW" sz="44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Snapshots</a:t>
            </a:r>
            <a:r>
              <a:rPr lang="en-US" altLang="zh-TW" sz="44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4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052736"/>
            <a:ext cx="8686800" cy="5805264"/>
          </a:xfrm>
        </p:spPr>
        <p:txBody>
          <a:bodyPr/>
          <a:lstStyle/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standard RD design takes advantage of an arbitrary </a:t>
            </a: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on a continuous </a:t>
            </a: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defines a binary </a:t>
            </a: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estimate </a:t>
            </a: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treatment effect on the outcome at the cutoff point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RD 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identify the local treatment effect of the subpopulation at the cutoff point.</a:t>
            </a:r>
          </a:p>
          <a:p>
            <a:pPr>
              <a:buClrTx/>
              <a:buSzPct val="75000"/>
              <a:buFont typeface="Wingdings" panose="05000000000000000000" pitchFamily="2" charset="2"/>
              <a:buChar char="Ø"/>
            </a:pPr>
            <a:r>
              <a:rPr lang="en-US" altLang="zh-TW" sz="33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Fuzzy RD </a:t>
            </a:r>
            <a:r>
              <a:rPr lang="en-US" altLang="zh-TW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with noncompliance identify the local treatment effect of the </a:t>
            </a:r>
            <a:r>
              <a:rPr lang="en-US" altLang="zh-TW" sz="3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compliers at the cutoff point.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3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791997"/>
            <a:ext cx="9173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</a:rPr>
              <a:t>Visualization of RD Effects: An Example</a:t>
            </a:r>
            <a:endParaRPr lang="en-US" sz="3200" dirty="0"/>
          </a:p>
        </p:txBody>
      </p:sp>
      <p:pic>
        <p:nvPicPr>
          <p:cNvPr id="5" name="圖片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" r="1643"/>
          <a:stretch/>
        </p:blipFill>
        <p:spPr bwMode="auto">
          <a:xfrm>
            <a:off x="-1" y="1389415"/>
            <a:ext cx="9144001" cy="4144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2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Earliest RD Estimation: </a:t>
            </a:r>
            <a:b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3200" b="1" cap="none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Parametric Global </a:t>
            </a:r>
            <a: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51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371600" lvl="3" indent="0">
                  <a:spcAft>
                    <a:spcPts val="0"/>
                  </a:spcAft>
                  <a:buNone/>
                  <a:tabLst>
                    <a:tab pos="1219200" algn="l"/>
                  </a:tabLst>
                </a:pPr>
                <a:endParaRPr lang="en-US" altLang="zh-TW" kern="1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1371600" lvl="3" indent="0">
                  <a:spcAft>
                    <a:spcPts val="0"/>
                  </a:spcAft>
                  <a:buNone/>
                  <a:tabLst>
                    <a:tab pos="1219200" algn="l"/>
                  </a:tabLst>
                </a:pPr>
                <a:r>
                  <a:rPr lang="en-US" altLang="zh-TW" sz="2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On the left-hand 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2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Y</m:t>
                    </m:r>
                    <m:r>
                      <a:rPr lang="en-US" altLang="zh-TW" sz="26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sSub>
                      <m:sSubPr>
                        <m:ctrlPr>
                          <a:rPr lang="zh-TW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𝛼</m:t>
                        </m:r>
                      </m:e>
                      <m:sub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𝑙</m:t>
                        </m:r>
                      </m:sub>
                    </m:sSub>
                    <m:r>
                      <a:rPr lang="en-US" altLang="zh-TW" sz="2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sSub>
                      <m:sSubPr>
                        <m:ctrlPr>
                          <a:rPr lang="zh-TW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6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𝛽</m:t>
                        </m:r>
                      </m:e>
                      <m:sub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zh-TW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𝑋</m:t>
                        </m:r>
                        <m:r>
                          <a:rPr lang="en-US" altLang="zh-TW" sz="2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60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6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6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TW" sz="2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r>
                      <a:rPr lang="zh-TW" altLang="en-US" sz="26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𝜀</m:t>
                    </m:r>
                  </m:oMath>
                </a14:m>
                <a:endParaRPr lang="en-US" altLang="zh-TW" sz="26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1371600" lvl="3" indent="0">
                  <a:spcAft>
                    <a:spcPts val="0"/>
                  </a:spcAft>
                  <a:buNone/>
                  <a:tabLst>
                    <a:tab pos="1219200" algn="l"/>
                  </a:tabLst>
                </a:pPr>
                <a:r>
                  <a:rPr lang="en-US" altLang="zh-TW" sz="25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On the right-hand </a:t>
                </a:r>
                <a:r>
                  <a:rPr lang="en-US" altLang="zh-TW" sz="25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25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5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Y</m:t>
                    </m:r>
                    <m:r>
                      <a:rPr lang="en-US" altLang="zh-TW" sz="25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sSub>
                      <m:sSubPr>
                        <m:ctrlPr>
                          <a:rPr lang="zh-TW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𝛼</m:t>
                        </m:r>
                      </m:e>
                      <m:sub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sub>
                    </m:sSub>
                    <m:r>
                      <a:rPr lang="en-US" altLang="zh-TW" sz="25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sSub>
                      <m:sSubPr>
                        <m:ctrlPr>
                          <a:rPr lang="zh-TW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5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zh-TW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𝑋</m:t>
                        </m:r>
                        <m:r>
                          <a:rPr lang="en-US" altLang="zh-TW" sz="25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5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5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5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TW" sz="25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r>
                      <a:rPr lang="zh-TW" altLang="en-US" sz="25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𝜀</m:t>
                    </m:r>
                  </m:oMath>
                </a14:m>
                <a:endParaRPr lang="en-US" altLang="zh-TW" sz="25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1371600" lvl="3" indent="0">
                  <a:spcAft>
                    <a:spcPts val="0"/>
                  </a:spcAft>
                  <a:buNone/>
                  <a:tabLst>
                    <a:tab pos="1219200" algn="l"/>
                  </a:tabLst>
                </a:pPr>
                <a:endParaRPr lang="zh-TW" altLang="zh-TW" sz="26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Pooled:</a:t>
                </a:r>
              </a:p>
              <a:p>
                <a:pPr marL="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zh-TW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zh-TW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TW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change</m:t>
                          </m:r>
                          <m:r>
                            <a:rPr lang="en-US" altLang="zh-TW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altLang="zh-TW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level</m:t>
                          </m:r>
                        </m:lim>
                      </m:limLow>
                      <m:r>
                        <a:rPr lang="en-US" altLang="zh-TW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zh-TW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600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lvl="3" indent="0">
                  <a:buNone/>
                </a:pPr>
                <a:r>
                  <a:rPr lang="en-US" altLang="zh-TW" sz="2600" dirty="0" smtClean="0">
                    <a:solidFill>
                      <a:schemeClr val="tx1"/>
                    </a:solidFill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zh-TW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zh-TW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zh-TW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change</m:t>
                        </m:r>
                        <m: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slope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zh-TW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TW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6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TW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𝜀</m:t>
                    </m:r>
                  </m:oMath>
                </a14:m>
                <a:endParaRPr lang="en-US" altLang="zh-TW" sz="26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91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More Recent RD Estimation and </a:t>
            </a:r>
            <a:r>
              <a:rPr lang="en-US" altLang="zh-TW" sz="3200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RDD analyses are based on 2 frameworks: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Continuity-Based Framework: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continuity of the conditional expectations of potential outcomes given the score, and defines the parameter as ATE at the cutoff.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Local Randomization Framework: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the treatment is as-if randomly assigned in a neighborhood around the cutoff. Due to the stronger nature of the assumptions, we do </a:t>
            </a:r>
            <a:r>
              <a:rPr lang="en-US" altLang="zh-TW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discuss this approach in this class.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52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53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More Recent RD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Estimation and Inference: </a:t>
            </a:r>
            <a:r>
              <a:rPr kumimoji="0" lang="en-US" altLang="zh-TW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Nonparametric Local Polynomial Techniques</a:t>
            </a:r>
            <a:endParaRPr kumimoji="0" lang="en-US" altLang="zh-TW" sz="3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3"/>
            <a:ext cx="8642350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The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most 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“conventional”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framework for estimation and inference in RD designs is based on the continuity assumption, and uses </a:t>
            </a:r>
            <a:r>
              <a:rPr lang="en-US" sz="3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nonparametric methods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to approximate the unknown regression functions. </a:t>
            </a:r>
            <a:endParaRPr lang="en-US" sz="3600" kern="1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These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methods have been implemented in </a:t>
            </a:r>
            <a:endParaRPr lang="en-US" sz="3600" kern="1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	</a:t>
            </a:r>
            <a:r>
              <a:rPr lang="en-US" sz="3600" kern="100" dirty="0" smtClean="0">
                <a:solidFill>
                  <a:schemeClr val="tx1"/>
                </a:solidFill>
                <a:latin typeface="Lucida Sans" panose="020B0602040502020204" pitchFamily="34" charset="0"/>
                <a:ea typeface="新細明體" panose="02020500000000000000" pitchFamily="18" charset="-120"/>
                <a:cs typeface="Lucida Sans" panose="020B0602040502020204" pitchFamily="34" charset="0"/>
              </a:rPr>
              <a:t>R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packages such as </a:t>
            </a:r>
            <a:r>
              <a:rPr lang="en-US" sz="3600" kern="1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rdrobust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TW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(see CCFT </a:t>
            </a:r>
            <a:r>
              <a:rPr lang="en-US" altLang="zh-TW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2018)</a:t>
            </a:r>
            <a:endParaRPr lang="en-US" sz="3600" kern="1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	</a:t>
            </a:r>
            <a:r>
              <a:rPr lang="en-US" sz="3600" kern="100" dirty="0" smtClean="0">
                <a:solidFill>
                  <a:schemeClr val="tx1"/>
                </a:solidFill>
                <a:latin typeface="Elephant" panose="020209040905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Stata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user-written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programs such as </a:t>
            </a:r>
            <a:r>
              <a:rPr lang="en-US" sz="3600" kern="1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rdrobust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(see CCFT 2017)</a:t>
            </a:r>
            <a:endParaRPr lang="en-US" sz="3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3" y="26821"/>
            <a:ext cx="8796197" cy="63253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7544" y="6352143"/>
            <a:ext cx="551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Source: </a:t>
            </a:r>
            <a:r>
              <a:rPr lang="en-US" altLang="zh-TW" dirty="0" err="1" smtClean="0"/>
              <a:t>Cattaneo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Titiunik</a:t>
            </a:r>
            <a:r>
              <a:rPr lang="en-US" altLang="zh-TW" dirty="0" smtClean="0"/>
              <a:t> and Vazquez-Bare 2019, 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1428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55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116632"/>
            <a:ext cx="82296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Polynomial Point estimation</a:t>
            </a:r>
            <a:endParaRPr kumimoji="0" lang="en-US" altLang="zh-TW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87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A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fundamental feature of the sharp RD design is that there are </a:t>
                </a:r>
                <a:r>
                  <a:rPr lang="en-US" sz="34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observations with score equal to the </a:t>
                </a: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b="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for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direct estimation of</a:t>
                </a: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(0)|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3400" b="0" i="0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400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400" b="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)|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 </a:t>
                </a:r>
                <a:endParaRPr lang="en-US" sz="34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In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practice, there are neither treated nor control observations exactly at the cutoff with which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 i="0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400" b="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)|</m:t>
                    </m:r>
                    <m:sSub>
                      <m:sSubPr>
                        <m:ctrlP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4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4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]</m:t>
                    </m:r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 i="0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34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(0)|</m:t>
                    </m:r>
                    <m:sSub>
                      <m:sSubPr>
                        <m:ctrlPr>
                          <a:rPr lang="en-US" sz="34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4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34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4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4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and RD estimation must necessarily rely on </a:t>
                </a:r>
                <a:r>
                  <a:rPr lang="en-US" sz="3400" b="1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extrapolation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—</a:t>
                </a:r>
                <a:r>
                  <a:rPr lang="en-US" sz="34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using observations </a:t>
                </a:r>
                <a:r>
                  <a:rPr lang="en-US" sz="3400" b="1" i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1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1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400" b="1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4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to </a:t>
                </a:r>
                <a:r>
                  <a:rPr lang="en-US" sz="34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infer the effect exactly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1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1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400" b="1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4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endParaRPr lang="en-US" sz="3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877272"/>
              </a:xfrm>
              <a:prstGeom prst="rect">
                <a:avLst/>
              </a:prstGeom>
              <a:blipFill>
                <a:blip r:embed="rId2"/>
                <a:stretch>
                  <a:fillRect l="-1975" t="-1660" r="-28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R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sz="3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exact functional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E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[</m:t>
                    </m:r>
                    <m:sSub>
                      <m:sSubPr>
                        <m:ctrlPr>
                          <a:rPr lang="en-US" sz="3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𝑌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(1)|</m:t>
                    </m:r>
                    <m:sSub>
                      <m:sSubPr>
                        <m:ctrlPr>
                          <a:rPr lang="en-US" sz="3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]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and</a:t>
                </a:r>
                <a:r>
                  <a:rPr lang="en-US" sz="3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E</m:t>
                    </m:r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[</m:t>
                    </m:r>
                    <m:sSub>
                      <m:sSubPr>
                        <m:ctrlP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𝑌</m:t>
                        </m:r>
                      </m:e>
                      <m:sub>
                        <m: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0</m:t>
                    </m:r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)|</m:t>
                    </m:r>
                    <m:sSub>
                      <m:sSubPr>
                        <m:ctrlP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sz="3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]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is </a:t>
                </a:r>
                <a:r>
                  <a:rPr lang="en-US" sz="30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un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known; estimation therefore proceeds by </a:t>
                </a:r>
                <a:r>
                  <a:rPr lang="en-US" sz="30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approximating 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these functions. </a:t>
                </a:r>
                <a:endParaRPr lang="en-US" sz="30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sz="3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problem of approximating an unknown function is well understood in calculus: any sufficiently </a:t>
                </a:r>
                <a:r>
                  <a:rPr 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smooth function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can be approximated by a </a:t>
                </a:r>
                <a:r>
                  <a:rPr lang="en-US" sz="30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polynomial function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in a neighborhood of a point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endParaRPr lang="en-US" sz="30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sz="3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Applied </a:t>
                </a:r>
                <a:r>
                  <a:rPr 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to RD point estimation, this means that </a:t>
                </a:r>
                <a:r>
                  <a:rPr lang="en-US" sz="3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unknown regression function </a:t>
                </a:r>
                <a14:m>
                  <m:oMath xmlns:m="http://schemas.openxmlformats.org/officeDocument/2006/math">
                    <m:r>
                      <a:rPr lang="en-US" sz="30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𝐄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[</m:t>
                    </m:r>
                    <m:sSub>
                      <m:sSubPr>
                        <m:ctrlP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𝒀</m:t>
                        </m:r>
                      </m:e>
                      <m:sub>
                        <m: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𝒊</m:t>
                        </m:r>
                      </m:sub>
                    </m:sSub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|</m:t>
                    </m:r>
                    <m:sSub>
                      <m:sSubPr>
                        <m:ctrlP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𝑿</m:t>
                        </m:r>
                      </m:e>
                      <m:sub>
                        <m:r>
                          <a:rPr lang="en-US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𝒊</m:t>
                        </m:r>
                      </m:sub>
                    </m:sSub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𝒙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]</m:t>
                    </m:r>
                  </m:oMath>
                </a14:m>
                <a:r>
                  <a:rPr lang="en-US" sz="3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can be approximated “locally” in a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𝒙</m:t>
                        </m:r>
                      </m:e>
                      <m:sub>
                        <m:r>
                          <a:rPr lang="en-US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by a polynomial on the normalized score—i.e.,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3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3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sz="3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𝒊</m:t>
                            </m:r>
                          </m:sub>
                        </m:s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000" kern="10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endParaRPr lang="en-US" sz="30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blipFill>
                <a:blip r:embed="rId2"/>
                <a:stretch>
                  <a:fillRect l="-730" t="-1215" r="-5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4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The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idea of 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local polynomial methods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is to estimate this polynomial using only observations whose scores are between </a:t>
                </a:r>
                <a14:m>
                  <m:oMath xmlns:m="http://schemas.openxmlformats.org/officeDocument/2006/math">
                    <m:r>
                      <a:rPr lang="en-US" sz="36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36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– 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36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3600" i="1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b="1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en-US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is some chosen </a:t>
                </a:r>
                <a:r>
                  <a:rPr lang="en-US" sz="3600" b="1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bandwidth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 Within this bandwidth, observations closer to </a:t>
                </a:r>
                <a14:m>
                  <m:oMath xmlns:m="http://schemas.openxmlformats.org/officeDocument/2006/math">
                    <m:r>
                      <a:rPr lang="en-US" sz="3600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3600" i="1" kern="100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often receive more weight than observations further away, where the weights are determined by a </a:t>
                </a:r>
                <a:r>
                  <a:rPr lang="en-US" sz="3600" b="1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kernel 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3600" b="1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sz="3600" b="1" i="1" kern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(·)</m:t>
                    </m:r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32656"/>
                <a:ext cx="8352928" cy="6525343"/>
              </a:xfrm>
              <a:prstGeom prst="rect">
                <a:avLst/>
              </a:prstGeom>
              <a:blipFill>
                <a:blip r:embed="rId2"/>
                <a:stretch>
                  <a:fillRect l="-2263" t="-1589" r="-20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395536" y="620689"/>
            <a:ext cx="8352928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This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estimation approach 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</a:t>
            </a:r>
            <a:r>
              <a:rPr lang="en-US" sz="3600" b="1" i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nonparametric</a:t>
            </a:r>
            <a:r>
              <a:rPr lang="en-US" sz="3600" i="1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because it does </a:t>
            </a:r>
            <a:r>
              <a:rPr lang="en-US" sz="3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not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assume a particular parametric form of the regression functions. </a:t>
            </a:r>
            <a:endParaRPr lang="en-US" sz="3600" kern="10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36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This </a:t>
            </a:r>
            <a:r>
              <a:rPr lang="en-US" sz="3600" b="1" i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</a:t>
            </a:r>
            <a:r>
              <a:rPr lang="en-US" sz="3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approach 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preferable to global methods because, in the latter, </a:t>
            </a:r>
            <a:r>
              <a:rPr lang="en-US" sz="36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observations far from the cutoff can distort the approximation near the cutoff and lead to a misleading results</a:t>
            </a:r>
            <a:r>
              <a:rPr lang="en-US" sz="3600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sz="3600" kern="100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59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3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5-Step Local Polynomial Point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4" y="980728"/>
                <a:ext cx="8740775" cy="587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lvl="0" indent="0">
                  <a:lnSpc>
                    <a:spcPct val="98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</a:t>
                </a:r>
                <a:r>
                  <a:rPr lang="en-US" i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Local-polynomial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(LP) estimation consists of the following </a:t>
                </a:r>
                <a:r>
                  <a:rPr 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 steps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to estimate 2 separate LPR:</a:t>
                </a:r>
              </a:p>
              <a:p>
                <a:pPr marL="514350" marR="0" lvl="0" indent="-514350">
                  <a:lnSpc>
                    <a:spcPct val="98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Choose bandwidth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</a:p>
              <a:p>
                <a:pPr marL="514350" marR="0" lvl="0" indent="-514350">
                  <a:lnSpc>
                    <a:spcPct val="98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For each observation </a:t>
                </a:r>
                <a:r>
                  <a:rPr lang="en-US" i="1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calculate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</a:p>
              <a:p>
                <a:pPr marL="514350" marR="0" lvl="0" indent="-514350">
                  <a:lnSpc>
                    <a:spcPct val="98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For observations above the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cutoff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fit a weighted least squares regression of the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on a constant,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𝑝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is the chosen polynomial order,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for each observation. The estimated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endParaRPr lang="en-US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4" y="980728"/>
                <a:ext cx="8740775" cy="5877272"/>
              </a:xfrm>
              <a:prstGeom prst="rect">
                <a:avLst/>
              </a:prstGeom>
              <a:blipFill>
                <a:blip r:embed="rId2"/>
                <a:stretch>
                  <a:fillRect l="-1743" t="-1556" r="-2859" b="-21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7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11857"/>
            <a:ext cx="9120000" cy="68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60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3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5-Step Local Polynomial Point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980728"/>
                <a:ext cx="8642350" cy="587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6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4"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For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observations below the cutoff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fit a weighted least squares regression of the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𝑌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on a constant,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𝑝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is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the same polynomial order chosen above, with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kern="1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for each observation. The estimated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514350" marR="0" lvl="0" indent="-514350" algn="just">
                  <a:spcBef>
                    <a:spcPts val="18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4"/>
                </a:pP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the sharp RD point estimate </a:t>
                </a:r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as</a:t>
                </a:r>
              </a:p>
              <a:p>
                <a:pPr marL="0" marR="0" lvl="0" indent="0" algn="ctr">
                  <a:spcBef>
                    <a:spcPts val="1800"/>
                  </a:spcBef>
                  <a:spcAft>
                    <a:spcPts val="0"/>
                  </a:spcAft>
                  <a:buClr>
                    <a:schemeClr val="tx2"/>
                  </a:buClr>
                  <a:buSzPct val="10000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acc>
                      </m:e>
                      <m:sup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𝑆𝑅</m:t>
                        </m:r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980728"/>
                <a:ext cx="8642350" cy="5877272"/>
              </a:xfrm>
              <a:prstGeom prst="rect">
                <a:avLst/>
              </a:prstGeom>
              <a:blipFill>
                <a:blip r:embed="rId2"/>
                <a:stretch>
                  <a:fillRect l="-1551" t="-1452" r="-10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2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61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標題 1"/>
              <p:cNvSpPr txBox="1">
                <a:spLocks/>
              </p:cNvSpPr>
              <p:nvPr/>
            </p:nvSpPr>
            <p:spPr>
              <a:xfrm>
                <a:off x="0" y="116632"/>
                <a:ext cx="9144000" cy="935881"/>
              </a:xfrm>
              <a:prstGeom prst="rect">
                <a:avLst/>
              </a:prstGeom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Franklin Gothic Book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TW" sz="32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Choosing 3 Ingredients: the kernel function </a:t>
                </a:r>
                <a14:m>
                  <m:oMath xmlns:m="http://schemas.openxmlformats.org/officeDocument/2006/math">
                    <m:r>
                      <a:rPr kumimoji="0" lang="en-US" altLang="zh-TW" sz="3200" b="1" i="1" dirty="0" smtClean="0">
                        <a:solidFill>
                          <a:srgbClr val="0D0D0D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𝑲</m:t>
                    </m:r>
                    <m:r>
                      <a:rPr kumimoji="0" lang="en-US" altLang="zh-TW" sz="3200" b="1" i="1" dirty="0" smtClean="0">
                        <a:solidFill>
                          <a:srgbClr val="0D0D0D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(·)</m:t>
                    </m:r>
                  </m:oMath>
                </a14:m>
                <a:r>
                  <a:rPr kumimoji="0" lang="en-US" altLang="zh-TW" sz="32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the bandwidth </a:t>
                </a:r>
                <a14:m>
                  <m:oMath xmlns:m="http://schemas.openxmlformats.org/officeDocument/2006/math">
                    <m:r>
                      <a:rPr kumimoji="0" lang="en-US" altLang="zh-TW" sz="3200" b="1" i="1" dirty="0" smtClean="0">
                        <a:solidFill>
                          <a:srgbClr val="0D0D0D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kumimoji="0" lang="en-US" altLang="zh-TW" sz="32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and </a:t>
                </a:r>
                <a:r>
                  <a:rPr kumimoji="0" lang="en-US" altLang="zh-TW" sz="3200" b="1" dirty="0" smtClean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the polynomial </a:t>
                </a:r>
                <a:r>
                  <a:rPr kumimoji="0" lang="en-US" altLang="zh-TW" sz="3200" b="1" dirty="0">
                    <a:solidFill>
                      <a:srgbClr val="0D0D0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order </a:t>
                </a:r>
                <a14:m>
                  <m:oMath xmlns:m="http://schemas.openxmlformats.org/officeDocument/2006/math">
                    <m:r>
                      <a:rPr kumimoji="0" lang="en-US" altLang="zh-TW" sz="3200" b="1" i="1" dirty="0" smtClean="0">
                        <a:solidFill>
                          <a:srgbClr val="0D0D0D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endParaRPr kumimoji="0" lang="en-US" altLang="zh-TW" sz="32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632"/>
                <a:ext cx="9144000" cy="935881"/>
              </a:xfrm>
              <a:prstGeom prst="rect">
                <a:avLst/>
              </a:prstGeom>
              <a:blipFill>
                <a:blip r:embed="rId2"/>
                <a:stretch>
                  <a:fillRect t="-16883" r="-733" b="-3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268760"/>
                <a:ext cx="8642350" cy="4968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Choice of kernel function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𝑲</m:t>
                    </m:r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(·)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The kernel function assigns non-negative weights and satisfies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𝑑𝑧</m:t>
                        </m:r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</a:p>
              <a:p>
                <a:pPr marL="1028700" lvl="4" indent="-514350">
                  <a:spcBef>
                    <a:spcPts val="180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Font typeface="+mj-lt"/>
                  <a:buAutoNum type="arabicParenR"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 recommended choice is </a:t>
                </a:r>
                <a:r>
                  <a:rPr lang="en-US" sz="36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the triangular kernel </a:t>
                </a:r>
                <a:r>
                  <a:rPr lang="en-US" sz="3600" b="1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function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268760"/>
                <a:ext cx="8642350" cy="4968552"/>
              </a:xfrm>
              <a:prstGeom prst="rect">
                <a:avLst/>
              </a:prstGeom>
              <a:blipFill>
                <a:blip r:embed="rId3"/>
                <a:stretch>
                  <a:fillRect l="-1904" t="-19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6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62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620688"/>
                <a:ext cx="8352928" cy="6048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</a:t>
                </a: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Triangular 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kernel function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assigns zero weight to all observation with score outside the interval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6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], and positive weights to all observation within this interval. The weight is maximized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60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declined symmetrically as the value of the score gets farther from the cutoff. </a:t>
                </a:r>
                <a:endParaRPr lang="en-US" sz="3600" kern="100" dirty="0" smtClean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</a:t>
                </a:r>
                <a:r>
                  <a:rPr lang="en-US" sz="36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When 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using an optimal bandwidth, it leads to </a:t>
                </a:r>
                <a:r>
                  <a:rPr lang="en-US" sz="36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 point estimator with optimal variance and bias properties</a:t>
                </a:r>
                <a:r>
                  <a:rPr lang="en-US" sz="36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620688"/>
                <a:ext cx="8352928" cy="6048671"/>
              </a:xfrm>
              <a:prstGeom prst="rect">
                <a:avLst/>
              </a:prstGeom>
              <a:blipFill>
                <a:blip r:embed="rId2"/>
                <a:stretch>
                  <a:fillRect l="-2263" t="-1714" r="-1679" b="-49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0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63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332656"/>
                <a:ext cx="8642350" cy="6525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1028700" lvl="4" indent="-514350">
                  <a:spcBef>
                    <a:spcPts val="1200"/>
                  </a:spcBef>
                  <a:spcAft>
                    <a:spcPts val="1200"/>
                  </a:spcAft>
                  <a:buClr>
                    <a:schemeClr val="tx1"/>
                  </a:buClr>
                  <a:buSzPct val="100000"/>
                  <a:buFont typeface="+mj-lt"/>
                  <a:buAutoNum type="arabicParenR" startAt="2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simple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uniform </a:t>
                </a: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(or rectangular)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kernel function</a:t>
                </a:r>
                <a:r>
                  <a:rPr lang="en-US" sz="3600" kern="1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en-US" sz="36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sz="36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Uniform kernel function assigns zero weight to all observation with score outside the interval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], and equal weights to all observation within this interval. This is equivalent to estimating a simple linear regression without weights using observations whose distance from the cutoff is at most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332656"/>
                <a:ext cx="8642350" cy="6525345"/>
              </a:xfrm>
              <a:prstGeom prst="rect">
                <a:avLst/>
              </a:prstGeom>
              <a:blipFill>
                <a:blip r:embed="rId2"/>
                <a:stretch>
                  <a:fillRect l="-2116" t="-1589" r="-3456" b="-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5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64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263" y="188640"/>
            <a:ext cx="9173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</a:rPr>
              <a:t>Kernel Weights for RD Estimation</a:t>
            </a:r>
            <a:endParaRPr 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05989"/>
            <a:ext cx="6782552" cy="540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87624" y="6381114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2018a), 43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65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260648"/>
                <a:ext cx="8642350" cy="6597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Choice of bandwidth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𝒉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choice of bandwidth is said to involve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 bias-variance trade-off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Choosing a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will reduce the error or bias of local polynomial approximation, but will increase the variance of the estimated coefficient due to few observations. A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will result in just the opposite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</a:p>
              <a:p>
                <a:pPr marL="51435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Since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results will often depend on the bandwidth choice, more recent literature (</a:t>
                </a:r>
                <a:r>
                  <a:rPr lang="en-US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Calonico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Cattaneo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and </a:t>
                </a:r>
                <a:r>
                  <a:rPr lang="en-US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Titinnik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2014a; 2014b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recommends selecting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in a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data-driven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automatic way to avoid specification searching and ad-hoc decisions. </a:t>
                </a:r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endParaRPr lang="en-US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260648"/>
                <a:ext cx="8642350" cy="6597352"/>
              </a:xfrm>
              <a:prstGeom prst="rect">
                <a:avLst/>
              </a:prstGeom>
              <a:blipFill>
                <a:blip r:embed="rId2"/>
                <a:stretch>
                  <a:fillRect l="-1551" t="-1294" r="-2327" b="-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66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 bwMode="auto">
              <a:xfrm>
                <a:off x="395536" y="260648"/>
                <a:ext cx="8352928" cy="6597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standard approach is to choose the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MSE-optimal bandwidth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i.e., bandwidth that minimizes an approximation to the asymptotic mean squared error (MSE) of the RD point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estimator,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SRD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𝐌𝐒𝐄</m:t>
                    </m:r>
                    <m:r>
                      <a:rPr lang="en-US" b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𝐯𝐚𝐫𝐢𝐚𝐧𝐜𝐞</m:t>
                    </m:r>
                    <m:r>
                      <a:rPr lang="en-US" b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𝐛𝐢𝐚𝐬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this approach effectively </a:t>
                </a:r>
                <a:r>
                  <a:rPr lang="en-US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chooses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𝒉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to optimize the bias-variance trade-off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endParaRPr lang="en-US" dirty="0" smtClean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</a:t>
                </a:r>
                <a:r>
                  <a:rPr lang="en-US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procedure involves deriving the asymptotic MSE approximation, optimizing it 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and estimating the unknown quantities in the resulting formula. Crucially, the MSE-optimal bandwidth is designed to be optimal for point estimation, </a:t>
                </a:r>
                <a:r>
                  <a:rPr lang="en-US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not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for inference.</a:t>
                </a:r>
                <a:endParaRPr lang="en-US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60648"/>
                <a:ext cx="8352928" cy="6597352"/>
              </a:xfrm>
              <a:prstGeom prst="rect">
                <a:avLst/>
              </a:prstGeom>
              <a:blipFill>
                <a:blip r:embed="rId2"/>
                <a:stretch>
                  <a:fillRect l="-1898" t="-1294" r="-2117" b="-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0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67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0" y="-25160"/>
            <a:ext cx="7200000" cy="609856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15816" y="6073403"/>
            <a:ext cx="343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 in Local Approximations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9592" y="6488668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(2018a),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87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68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620688"/>
                <a:ext cx="8642350" cy="5616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514350" marR="0" lvl="0" indent="-5143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Choice of Polynomial order</a:t>
                </a:r>
                <a:r>
                  <a:rPr lang="en-US" sz="36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𝒑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Since the accuracy of the approximation is essentially controlled by the bandwidth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the order of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polynomial should be kept low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 Bandwidth selectors optimize the bias-variance trade-off </a:t>
                </a:r>
                <a:r>
                  <a:rPr lang="en-US" sz="3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given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chosen polynomial order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endParaRPr lang="en-US" sz="3600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620688"/>
                <a:ext cx="8642350" cy="5616624"/>
              </a:xfrm>
              <a:prstGeom prst="rect">
                <a:avLst/>
              </a:prstGeom>
              <a:blipFill>
                <a:blip r:embed="rId2"/>
                <a:stretch>
                  <a:fillRect l="-1904" t="-1846" r="-4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69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620688"/>
                <a:ext cx="8642350" cy="5616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 For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example, if a linear fit results in an inaccurate approximation within a given bandwidth, the approximation can always be improved by reducing the bandwidth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as needed.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practical recommendation is therefore to use a polynomial of lower order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; the typical choice is a polynomial of order one (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𝑝</m:t>
                    </m:r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, local linear regression, LLR), although local quadratic fits (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𝑝</m:t>
                    </m:r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can be useful in some applications.</a:t>
                </a:r>
                <a:endParaRPr lang="en-US" sz="3600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620688"/>
                <a:ext cx="8642350" cy="5616624"/>
              </a:xfrm>
              <a:prstGeom prst="rect">
                <a:avLst/>
              </a:prstGeom>
              <a:blipFill>
                <a:blip r:embed="rId2"/>
                <a:stretch>
                  <a:fillRect l="-2116" t="-1846" r="-212" b="-32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11857"/>
            <a:ext cx="9120000" cy="68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836712"/>
                <a:ext cx="8686800" cy="5884763"/>
              </a:xfrm>
            </p:spPr>
            <p:txBody>
              <a:bodyPr/>
              <a:lstStyle/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choice of polynomial approximation (controlled by the choice of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weights near the cutoff (controlled by the choice of kernel function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TW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MSE of the RD estimator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approximated as</a:t>
                </a:r>
                <a:endParaRPr lang="zh-TW" altLang="zh-TW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SRD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	≈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sSup>
                        <m:sSup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constants that are specific to the kernel chosen and the data generating process. </a:t>
                </a:r>
                <a:endParaRPr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36712"/>
                <a:ext cx="8686800" cy="5884763"/>
              </a:xfrm>
              <a:blipFill>
                <a:blip r:embed="rId2"/>
                <a:stretch>
                  <a:fillRect l="-702" t="-1449" r="-1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70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325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6632"/>
                <a:ext cx="8686800" cy="6741368"/>
              </a:xfrm>
            </p:spPr>
            <p:txBody>
              <a:bodyPr/>
              <a:lstStyle/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above expression can easily be minimized, yielding the </a:t>
                </a:r>
                <a:r>
                  <a:rPr lang="en-US" altLang="zh-TW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MSE-optimal bandwidth choice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TW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1/(2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+3)</m:t>
                        </m:r>
                      </m:sup>
                    </m:sSup>
                    <m:sSup>
                      <m:sSup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+3)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for local linear regression with </a:t>
                </a:r>
                <a:r>
                  <a:rPr lang="en-US" altLang="zh-TW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</a:t>
                </a:r>
              </a:p>
              <a:p>
                <a:pPr marL="0" indent="0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TW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/5</m:t>
                        </m:r>
                      </m:sup>
                    </m:sSup>
                    <m:sSup>
                      <m:sSup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/5</m:t>
                        </m:r>
                      </m:sup>
                    </m:sSup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TW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 CTV 2019, 8)</a:t>
                </a:r>
              </a:p>
              <a:p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leads to a MSE-optimal RD estimator, which employs only observations whose running variable falls within the neighborhood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In fact, this bandwidth choice makes the triangular kernel the optimal choice for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weights.</a:t>
                </a:r>
                <a:endParaRPr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6632"/>
                <a:ext cx="8686800" cy="6741368"/>
              </a:xfrm>
              <a:blipFill>
                <a:blip r:embed="rId2"/>
                <a:stretch>
                  <a:fillRect l="-702" t="-1266" r="-2316" b="-3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934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72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32618"/>
            <a:ext cx="91733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</a:rPr>
              <a:t>An Illustration of Sharp RD Point Estimation with Local </a:t>
            </a:r>
            <a:r>
              <a:rPr lang="en-US" sz="3200" b="1" dirty="0" smtClean="0">
                <a:latin typeface="Times New Roman" panose="02020603050405020304" pitchFamily="18" charset="0"/>
              </a:rPr>
              <a:t>Polynomial </a:t>
            </a:r>
            <a:endParaRPr lang="en-US" sz="3200" dirty="0"/>
          </a:p>
        </p:txBody>
      </p:sp>
      <p:pic>
        <p:nvPicPr>
          <p:cNvPr id="5" name="圖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r="5970" b="2922"/>
          <a:stretch/>
        </p:blipFill>
        <p:spPr bwMode="auto">
          <a:xfrm>
            <a:off x="971600" y="1082452"/>
            <a:ext cx="7200800" cy="5775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4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73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Robust Local Polynomial Inference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3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lvl="4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MSE-optimal bandwidth results in an optimal and consistent RD point estimator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</a:p>
          <a:p>
            <a:pPr marL="0" lvl="4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However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a well-known result in local polynomial modeling is that the rate of convergence of the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MSE-optimal bandwidth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leads to a </a:t>
            </a:r>
            <a:r>
              <a:rPr lang="en-US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bias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in the distributional approximation of the estimator that is used to create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confidence 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intervals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(CI).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74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404664"/>
                <a:ext cx="8642350" cy="6453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More precisely, the MSE-optimal bandwidth leads to a local polynomial point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SRD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that has an approximate distribution </a:t>
                </a:r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SRD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𝑩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 the leading bias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or approximation error of the local polynomial estimator,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 the leading variance (the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subscript indicates that these  quantities depend on the sample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).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  Given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this distributional approximation, an asymptotic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95%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confidence interval (CI)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SRD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CI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SRD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±1.96∙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 These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CIs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depend on the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unknown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𝑩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404664"/>
                <a:ext cx="8642350" cy="6453336"/>
              </a:xfrm>
              <a:prstGeom prst="rect">
                <a:avLst/>
              </a:prstGeom>
              <a:blipFill>
                <a:blip r:embed="rId2"/>
                <a:stretch>
                  <a:fillRect l="-1763" t="-13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9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75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250825" y="260648"/>
                <a:ext cx="8642350" cy="6597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</a:t>
                </a:r>
                <a:r>
                  <a:rPr lang="en-US" sz="3400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Calonico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</a:t>
                </a:r>
                <a:r>
                  <a:rPr lang="en-US" sz="3400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Cattaneo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and </a:t>
                </a:r>
                <a:r>
                  <a:rPr lang="en-US" sz="3400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Titinnik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(</a:t>
                </a: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2014a; b)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proposed </a:t>
                </a:r>
                <a:r>
                  <a:rPr lang="en-US" sz="3400" b="1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robust CIs based on bias-correction</a:t>
                </a:r>
                <a:r>
                  <a:rPr lang="en-US" sz="34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n-US" sz="3400" kern="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bc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):</a:t>
                </a:r>
                <a:endParaRPr lang="en-US" sz="34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1028700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4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CI</m:t>
                        </m:r>
                      </m:e>
                      <m:sup>
                        <m: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𝑟𝑏𝑐</m:t>
                        </m:r>
                      </m:sup>
                    </m:sSup>
                    <m:r>
                      <a:rPr lang="en-US" sz="3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400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400" i="1" kern="1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3400" i="0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SRD</m:t>
                                </m:r>
                              </m:sup>
                            </m:sSup>
                            <m: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400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400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±1.96∙</m:t>
                        </m:r>
                        <m:rad>
                          <m:radPr>
                            <m:degHide m:val="on"/>
                            <m:ctrlP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𝑏𝑐</m:t>
                                </m:r>
                              </m:sup>
                            </m:sSubSup>
                          </m:e>
                        </m:rad>
                      </m:e>
                    </m:d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</a:t>
                </a:r>
                <a:endParaRPr lang="en-US" sz="3400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1028700" marR="0" indent="0">
                  <a:spcBef>
                    <a:spcPts val="24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𝑏𝑐</m:t>
                          </m:r>
                        </m:sup>
                      </m:sSubSup>
                      <m:r>
                        <a:rPr lang="en-US" sz="3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4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is a correction term that accounts for the added variability in the bias-estimation step. Note that these confidence intervals are centered around </a:t>
                </a:r>
                <a:r>
                  <a:rPr lang="en-US" sz="3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the bias-corrected 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point estimate,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400" i="0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SRD</m:t>
                            </m:r>
                          </m:sup>
                        </m:sSup>
                        <m: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</a:t>
                </a:r>
                <a:r>
                  <a:rPr lang="en-US" sz="34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not</a:t>
                </a:r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around the original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3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400" i="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SRD</m:t>
                        </m:r>
                      </m:sup>
                    </m:sSup>
                  </m:oMath>
                </a14:m>
                <a:r>
                  <a:rPr lang="en-US" sz="34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en-US" sz="34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260648"/>
                <a:ext cx="8642350" cy="6597352"/>
              </a:xfrm>
              <a:prstGeom prst="rect">
                <a:avLst/>
              </a:prstGeom>
              <a:blipFill>
                <a:blip r:embed="rId2"/>
                <a:stretch>
                  <a:fillRect l="-1975" t="-1386" r="-2609" b="-6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2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76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Validating the RD Assumptions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052513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In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 RD design, the researcher lacks control over the mechanism of treatment assignment. This implies that the RD assumptions are never guaranteed.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Although the continuity assumption is inherently untestable, some of its “empirical implications” should hold in most cases and can provide indirect evidence about the design’s validity.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3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77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Validating the RD Assumptions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268760"/>
            <a:ext cx="864235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We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consider three such empirical tests: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lvl="4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AutoNum type="arabicParenBoth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density of the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score X (running variable)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around the cutoff,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lvl="4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AutoNum type="arabicParenBoth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treatment effect on pre-treatment covariates or placebo outcomes, and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lvl="4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AutoNum type="arabicParenBoth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treatment effect at alternative non-cutoff values of the score.</a:t>
            </a:r>
          </a:p>
        </p:txBody>
      </p:sp>
    </p:spTree>
    <p:extLst>
      <p:ext uri="{BB962C8B-B14F-4D97-AF65-F5344CB8AC3E}">
        <p14:creationId xmlns:p14="http://schemas.microsoft.com/office/powerpoint/2010/main" val="247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78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Validating the RD Assumptions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50825" y="1052512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514350" marR="0" lvl="0" indent="-5143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Density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of the Running Variable. </a:t>
            </a:r>
            <a:endParaRPr lang="en-US" sz="3600" b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51435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This so-called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density test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(McCrary 2008) examines whether, in a local neighborhood near the cutoff, the number of observations below the cutoff is considerably different from the number of observations above it. 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3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79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250825" y="620688"/>
            <a:ext cx="864235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underlying assumption is that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individuals do not have the ability to precisely manipulate the value of the score that they receive, the number of treated observations just </a:t>
            </a:r>
            <a:r>
              <a:rPr lang="en-US" sz="3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above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the cutoff should be approximately similar to the number of control observations </a:t>
            </a:r>
            <a:r>
              <a:rPr lang="en-US" sz="3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below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it.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 RD design has an unexplained abrupt change in the number of observations right at the cutoff, it will tend to be less credible.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11857"/>
            <a:ext cx="9120000" cy="68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80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624541"/>
            <a:ext cx="9173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</a:rPr>
              <a:t>Histogram of Score (Running Variable)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7" r="1367" b="1633"/>
          <a:stretch/>
        </p:blipFill>
        <p:spPr>
          <a:xfrm>
            <a:off x="-36512" y="1232756"/>
            <a:ext cx="9164077" cy="43924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899" y="5681790"/>
            <a:ext cx="491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Cattaneo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Idrobo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Titiunik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2018a), 96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81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Validating the RD Assumptions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50825" y="1052512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514350" marR="0" lvl="0" indent="-5143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 startAt="2"/>
            </a:pP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Treatment effect on Pre-treatment Covariates or Placebo Outcomes. </a:t>
            </a:r>
            <a:endParaRPr lang="en-US" sz="3600" b="1" dirty="0" smtClean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51435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 the units lack the ability to precisely manipulate the value of the score they receive,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units just above and just below the cutoff should be similar in all those characteristics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that could not have been affected by the treatment.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82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250825" y="620688"/>
            <a:ext cx="864235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These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characteristics can be divided into two groups: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marR="0" lvl="0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6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predetermined </a:t>
            </a:r>
            <a:r>
              <a:rPr lang="en-US" sz="3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covariates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—variables that are determined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before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the treatment is assigned, and 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marR="0" lvl="0" indent="-7429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6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placebo </a:t>
            </a:r>
            <a:r>
              <a:rPr lang="en-US" sz="3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outcomes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—variables that are determined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after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the treatment is assigned but, according to our substantive knowledge, could not have been affected by the treatment.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83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250825" y="332656"/>
            <a:ext cx="8642350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very important principle applies to this type of falsification test: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all predetermined covariates and placebo outcomes should be analyzed 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 the same way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as the outcome of interest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This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principle means that for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each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predetermined covariate and placebo outcome, researchers should first choose an optimal bandwidth, and then use local-polynomial techniques within that specific bandwidth to estimate the “treatment effect”. Since the variable could not have been affected by the treatment, the expectation is that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the null hypothesis of no treatment effect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will not be rejected.</a:t>
            </a:r>
            <a:endParaRPr lang="en-US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84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Validating the RD Assumptions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50825" y="1052512"/>
            <a:ext cx="86423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514350" marR="0" lvl="0" indent="-5143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 startAt="3"/>
            </a:pP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Treatment Effect at Alternative 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Cutoffs.</a:t>
            </a:r>
          </a:p>
          <a:p>
            <a:pPr marL="514350" marR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This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test involves replacing the true cutoff value with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another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value—a value at which the treatment status does </a:t>
            </a:r>
            <a:r>
              <a:rPr lang="en-US" sz="3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really change—and performing estimation and inference using this 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“fake” or placebo cutoff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 </a:t>
            </a:r>
            <a:endParaRPr lang="en-US" sz="3600" kern="100" dirty="0" smtClean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85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Empirical Illustration of a Sharp RD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250825" y="1052512"/>
                <a:ext cx="8642350" cy="5805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marR="0" lvl="0" indent="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For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illustrative purpose, let’s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re-analyze </a:t>
                </a:r>
                <a:r>
                  <a:rPr lang="en-US" altLang="zh-TW" sz="3600" kern="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Klašnja</a:t>
                </a:r>
                <a:r>
                  <a:rPr lang="en-US" altLang="zh-TW" sz="3600" kern="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sz="3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and </a:t>
                </a:r>
                <a:r>
                  <a:rPr lang="en-US" sz="36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Titiunik’s</a:t>
                </a:r>
                <a:r>
                  <a:rPr lang="en-US" sz="3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:r>
                  <a:rPr lang="en-US" sz="3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2017</a:t>
                </a:r>
                <a:r>
                  <a:rPr lang="en-US" sz="3600" i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APSR</a:t>
                </a:r>
                <a:r>
                  <a:rPr lang="en-US" sz="3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study on mayor elections in Brazil between 1996 and 2012,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using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5,463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races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to examine “the incumbency curse.” </a:t>
                </a:r>
              </a:p>
              <a:p>
                <a:pPr marL="742950" marR="0" lvl="0" indent="-7429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The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score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the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incumbent party’s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margin of victory at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</m:oMath>
                </a14:m>
                <a:r>
                  <a:rPr lang="en-US" sz="3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 the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municipality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(the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party’s vote share minus the vote share of its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strongest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opponent).</a:t>
                </a:r>
              </a:p>
              <a:p>
                <a:pPr marL="742950" marR="0" lvl="0" indent="-7429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he </a:t>
                </a:r>
                <a:r>
                  <a:rPr lang="en-US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treatment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winning election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  <a:endParaRPr lang="en-US" sz="3600" kern="100" dirty="0" smtClean="0">
                  <a:solidFill>
                    <a:schemeClr val="tx1"/>
                  </a:solidFill>
                  <a:latin typeface="Calibri" panose="020F050202020403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2"/>
                <a:ext cx="8642350" cy="5805487"/>
              </a:xfrm>
              <a:prstGeom prst="rect">
                <a:avLst/>
              </a:prstGeom>
              <a:blipFill>
                <a:blip r:embed="rId2"/>
                <a:stretch>
                  <a:fillRect l="-2116" t="-1786" r="-11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86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Empirical Illustration of a Sharp RD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250825" y="1556793"/>
                <a:ext cx="8642350" cy="5301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742950" marR="0" lvl="0" indent="-7429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he </a:t>
                </a:r>
                <a:r>
                  <a:rPr lang="en-US" altLang="zh-TW" sz="3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cutoff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</a:t>
                </a:r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zero: t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he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party wins the election when its margin of victory is positive and loses when it is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negative. </a:t>
                </a:r>
              </a:p>
              <a:p>
                <a:pPr marL="742950" marR="0" lvl="0" indent="-742950"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 startAt="3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The </a:t>
                </a:r>
                <a:r>
                  <a:rPr lang="en-US" sz="3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outcome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interest: incumbent party’s margin of victory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</m:t>
                    </m:r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1</m:t>
                    </m:r>
                    <m:r>
                      <a:rPr lang="en-US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(for those municipalities where the incumbent party runs for reelection). </a:t>
                </a:r>
                <a:endParaRPr lang="en-US" sz="3600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556793"/>
                <a:ext cx="8642350" cy="5301207"/>
              </a:xfrm>
              <a:prstGeom prst="rect">
                <a:avLst/>
              </a:prstGeom>
              <a:blipFill>
                <a:blip r:embed="rId2"/>
                <a:stretch>
                  <a:fillRect l="-1904" t="-1839" r="-23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4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cap="none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Empirical </a:t>
            </a:r>
            <a:r>
              <a:rPr lang="en-US" altLang="zh-TW" b="1" cap="none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Illustration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124744"/>
            <a:ext cx="8686800" cy="5596731"/>
          </a:xfrm>
        </p:spPr>
        <p:txBody>
          <a:bodyPr/>
          <a:lstStyle/>
          <a:p>
            <a:pPr marL="514350" indent="-514350">
              <a:buClrTx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sharp RD design by conducting</a:t>
            </a:r>
          </a:p>
          <a:p>
            <a:pPr marL="914400" lvl="1" indent="-514350">
              <a:buClrTx/>
              <a:buFont typeface="+mj-lt"/>
              <a:buAutoNum type="alphaLcParenR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test with the user-written program </a:t>
            </a:r>
            <a:r>
              <a:rPr lang="en-US" altLang="zh-TW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rddensity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TW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514350">
              <a:buClrTx/>
              <a:buFont typeface="+mj-lt"/>
              <a:buAutoNum type="alphaLcParenR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No-effect test on predetermined covariates with the program </a:t>
            </a:r>
            <a:r>
              <a:rPr lang="en-US" altLang="zh-TW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rdrobust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ClrTx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RD graphs with built-in </a:t>
            </a:r>
            <a:r>
              <a:rPr lang="en-US" altLang="zh-TW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rdplot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command in </a:t>
            </a:r>
            <a:r>
              <a:rPr lang="en-US" altLang="zh-TW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rdrobust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ClrTx/>
              <a:buFont typeface="Wingdings 2" panose="05020102010507070707" pitchFamily="18" charset="2"/>
              <a:buAutoNum type="arabicPeriod"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the outcome of interest 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rdrobust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ClrTx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Re-estimate the main RD effect at placebo cutoffs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rdrobust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444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88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54" y="-20480"/>
            <a:ext cx="6382378" cy="687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50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89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8" y="871180"/>
            <a:ext cx="816406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3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Discontinuity (RD) Designs</a:t>
            </a:r>
            <a:endParaRPr lang="zh-TW" altLang="en-US" sz="3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90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-214792"/>
            <a:ext cx="9000000" cy="37526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3573016"/>
            <a:ext cx="9000000" cy="33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6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mtClean="0"/>
              <a:pPr/>
              <a:t>91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4808"/>
            <a:ext cx="9000000" cy="6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5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 eaLnBrk="1" hangingPunct="1">
              <a:lnSpc>
                <a:spcPts val="5800"/>
              </a:lnSpc>
              <a:spcBef>
                <a:spcPct val="0"/>
              </a:spcBef>
              <a:buClrTx/>
              <a:buSzTx/>
              <a:defRPr/>
            </a:pPr>
            <a:r>
              <a:rPr lang="en-US" altLang="zh-TW" sz="4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Fuzzy </a:t>
            </a:r>
            <a:r>
              <a:rPr lang="en-US" altLang="zh-TW" sz="48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Regression Designs</a:t>
            </a:r>
            <a:endParaRPr lang="en-US" altLang="zh-TW" sz="48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FD69D-6D14-47D8-A13C-373B00D15BE2}" type="slidenum">
              <a:rPr lang="zh-TW" altLang="en-US" smtClean="0"/>
              <a:pPr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970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93</a:t>
            </a:fld>
            <a:endParaRPr kumimoji="0" lang="zh-TW" altLang="en-US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50825" y="116632"/>
            <a:ext cx="8740775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36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Sharp </a:t>
            </a:r>
            <a:r>
              <a:rPr kumimoji="0" lang="en-US" altLang="zh-TW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 v. Fuzzy 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2"/>
                <a:ext cx="8642350" cy="5805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2228850" marR="0" indent="-222885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Sharp RD: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treatment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a deterministic and discontinuous function of the score/forcing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2228850" marR="0" indent="-222885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Fuzzy RD</a:t>
                </a: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treatment 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no longer deterministically related to the threshold-crossing rule but rather 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 jump in the probability of treatment </a:t>
                </a:r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(i.e., propensity score) </a:t>
                </a:r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2"/>
                <a:ext cx="8642350" cy="5805487"/>
              </a:xfrm>
              <a:prstGeom prst="rect">
                <a:avLst/>
              </a:prstGeom>
              <a:blipFill>
                <a:blip r:embed="rId2"/>
                <a:stretch>
                  <a:fillRect l="-2116" t="-1786" r="-2468" b="-37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75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94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Features of Fuzzy RD and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908721"/>
                <a:ext cx="8642350" cy="5812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Notations: </a:t>
                </a: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cutoff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</a:t>
                </a: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treatment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endParaRPr lang="en-US" altLang="zh-TW" sz="3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en-US" sz="3600" dirty="0" smtClean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actual </a:t>
                </a:r>
                <a:r>
                  <a:rPr lang="en-US" sz="36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treatment receipt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3600" dirty="0" smtClean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2950" marR="0" indent="0">
                  <a:spcBef>
                    <a:spcPts val="30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;</a:t>
                </a:r>
              </a:p>
              <a:p>
                <a:pPr marL="742950" marR="0" indent="0">
                  <a:spcBef>
                    <a:spcPts val="30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0  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; </m:t>
                        </m:r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kern="100" dirty="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908721"/>
                <a:ext cx="8642350" cy="5812754"/>
              </a:xfrm>
              <a:prstGeom prst="rect">
                <a:avLst/>
              </a:prstGeom>
              <a:blipFill>
                <a:blip r:embed="rId2"/>
                <a:stretch>
                  <a:fillRect l="-2116" t="-1677" b="-16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95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Key Features of Fuzzy RD and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5184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Sharp RD:</a:t>
                </a:r>
              </a:p>
              <a:p>
                <a:pPr marL="742950" lvl="2" indent="0">
                  <a:spcBef>
                    <a:spcPts val="0"/>
                  </a:spcBef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equivalent to randomized experiments with perfect compliance</a:t>
                </a:r>
                <a:endParaRPr lang="en-US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-742950">
                  <a:spcBef>
                    <a:spcPts val="0"/>
                  </a:spcBef>
                  <a:buClr>
                    <a:schemeClr val="tx1"/>
                  </a:buClr>
                  <a:buSzPct val="100000"/>
                  <a:buFont typeface="+mj-lt"/>
                  <a:buAutoNum type="arabicPeriod" startAt="2"/>
                </a:pP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Fuzzy </a:t>
                </a: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RD: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marR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36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is </a:t>
                </a:r>
                <a:r>
                  <a:rPr lang="en-US" sz="36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exogenous assignmen</a:t>
                </a:r>
                <a:r>
                  <a:rPr lang="en-US" sz="3600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t, but </a:t>
                </a:r>
                <a:r>
                  <a:rPr lang="en-US" sz="3600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actual treatment receipt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becomes </a:t>
                </a:r>
                <a:r>
                  <a:rPr lang="en-US" sz="3600" b="1" i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endogenous</a:t>
                </a:r>
                <a:r>
                  <a:rPr lang="en-US" sz="36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due to </a:t>
                </a:r>
                <a:r>
                  <a:rPr lang="en-US" sz="3600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noncompliance</a:t>
                </a:r>
                <a:endParaRPr lang="en-US" sz="3600" b="1" kern="1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15875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b="0" i="1" kern="1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15875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5184799"/>
              </a:xfrm>
              <a:prstGeom prst="rect">
                <a:avLst/>
              </a:prstGeom>
              <a:blipFill>
                <a:blip r:embed="rId2"/>
                <a:stretch>
                  <a:fillRect l="-1904" t="-2000" b="-8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 eaLnBrk="1" hangingPunct="1">
              <a:spcBef>
                <a:spcPct val="0"/>
              </a:spcBef>
              <a:buClrTx/>
              <a:buSzTx/>
              <a:defRPr/>
            </a:pPr>
            <a:r>
              <a:rPr lang="en-US" altLang="zh-TW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Can We Learn from Imperfect </a:t>
            </a:r>
            <a:r>
              <a:rPr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Compliance in </a:t>
            </a:r>
            <a:endParaRPr lang="en-US" altLang="zh-TW" sz="44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 eaLnBrk="1" hangingPunct="1">
              <a:spcBef>
                <a:spcPct val="0"/>
              </a:spcBef>
              <a:buClrTx/>
              <a:buSzTx/>
              <a:defRPr/>
            </a:pPr>
            <a:r>
              <a:rPr lang="en-US" altLang="zh-TW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Randomized Experiments</a:t>
            </a:r>
            <a:r>
              <a:rPr lang="en-US" altLang="zh-TW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en-US" altLang="zh-TW" sz="44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FD69D-6D14-47D8-A13C-373B00D15BE2}" type="slidenum">
              <a:rPr lang="zh-TW" altLang="en-US" smtClean="0"/>
              <a:pPr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849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97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2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Imperfect </a:t>
            </a: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Compliance in Randomized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052513"/>
                <a:ext cx="8642350" cy="1944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Sources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of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Noncompliance: e.g. optional participation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lvl="1" indent="-74295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Consequence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: Distinction between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Assignment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𝒁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and 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Actual Treatment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𝑫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lvl="1" indent="0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  <a:buNone/>
                </a:pPr>
                <a:endPara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052513"/>
                <a:ext cx="8642350" cy="1944439"/>
              </a:xfrm>
              <a:prstGeom prst="rect">
                <a:avLst/>
              </a:prstGeom>
              <a:blipFill>
                <a:blip r:embed="rId3"/>
                <a:stretch>
                  <a:fillRect l="-1551" t="-4389" b="-228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488459" y="3004314"/>
          <a:ext cx="5315789" cy="2512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Visio" r:id="rId4" imgW="1856624" imgH="878850" progId="Visio.Drawing.11">
                  <p:embed/>
                </p:oleObj>
              </mc:Choice>
              <mc:Fallback>
                <p:oleObj name="Visio" r:id="rId4" imgW="1856624" imgH="878850" progId="Visio.Drawing.11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459" y="3004314"/>
                        <a:ext cx="5315789" cy="25129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0825" y="5356373"/>
                <a:ext cx="864235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𝐙</m:t>
                    </m:r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800" b="1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</a:t>
                </a:r>
                <a:r>
                  <a:rPr lang="en-US" sz="28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assigned; </a:t>
                </a:r>
                <a:endParaRPr lang="en-US" sz="2800" b="1" i="0" kern="10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800" b="1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</a:t>
                </a:r>
                <a:r>
                  <a:rPr lang="en-US" sz="28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actually received; </a:t>
                </a:r>
                <a:endParaRPr lang="en-US" sz="28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𝐘</m:t>
                    </m:r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800" b="1" kern="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</a:t>
                </a:r>
                <a:r>
                  <a:rPr lang="en-US" sz="28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outcome; </a:t>
                </a:r>
                <a14:m>
                  <m:oMath xmlns:m="http://schemas.openxmlformats.org/officeDocument/2006/math"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𝐔</m:t>
                    </m:r>
                    <m:r>
                      <a:rPr lang="en-US" sz="2800" b="1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8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unobserved (latent) factors</a:t>
                </a:r>
                <a:endParaRPr lang="en-US" sz="28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5356373"/>
                <a:ext cx="8642350" cy="1384995"/>
              </a:xfrm>
              <a:prstGeom prst="rect">
                <a:avLst/>
              </a:prstGeom>
              <a:blipFill>
                <a:blip r:embed="rId6"/>
                <a:stretch>
                  <a:fillRect t="-4846" r="-71" b="-11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98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Imperfect Compliance in Randomized Experiments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0825" y="1556792"/>
            <a:ext cx="864235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lvl="1" indent="-7429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 startAt="3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imperfect compliance:</a:t>
            </a:r>
          </a:p>
          <a:p>
            <a:pPr marL="1371600" lvl="2" indent="-6286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I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one-sided (or single crossover)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6286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two-sided (or double crossover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56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99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16632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II.	Notations with Noncompliance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250825" y="1792361"/>
                <a:ext cx="8642350" cy="468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0850" indent="-4508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"/>
                  <a:defRPr sz="32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"/>
                  <a:defRPr sz="28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"/>
                  <a:defRPr sz="24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 2" panose="05020102010507070707" pitchFamily="18" charset="2"/>
                  <a:buChar char=""/>
                  <a:defRPr sz="2000"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"/>
                  <a:defRPr>
                    <a:solidFill>
                      <a:schemeClr val="tx2"/>
                    </a:solidFill>
                    <a:latin typeface="Franklin Gothic Book" panose="020B0503020102020204" pitchFamily="34" charset="0"/>
                    <a:ea typeface="微軟正黑體" panose="020B0604030504040204" pitchFamily="34" charset="-120"/>
                  </a:defRPr>
                </a:lvl9pPr>
              </a:lstStyle>
              <a:p>
                <a:pPr lvl="1" indent="-742950">
                  <a:spcBef>
                    <a:spcPts val="12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Random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assignment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𝑍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remains exogenous</a:t>
                </a:r>
                <a:endPara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lvl="1" indent="-742950">
                  <a:spcBef>
                    <a:spcPts val="12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Potential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treatments </a:t>
                </a:r>
                <a:r>
                  <a:rPr lang="en-US" sz="3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is endogenous</a:t>
                </a:r>
                <a:endPara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lvl="1" indent="-742950">
                  <a:spcBef>
                    <a:spcPts val="12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Potential </a:t>
                </a:r>
                <a:r>
                  <a:rPr 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outcomes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𝑌</m:t>
                    </m:r>
                    <m:d>
                      <m:dPr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  <m:r>
                          <a:rPr lang="en-US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, </m:t>
                        </m:r>
                        <m:r>
                          <a:rPr lang="en-US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</m:oMath>
                </a14:m>
                <a:endParaRPr lang="en-US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lvl="1" indent="-742950">
                  <a:spcBef>
                    <a:spcPts val="12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ATE is </a:t>
                </a:r>
                <a:r>
                  <a:rPr lang="en-US" altLang="zh-TW" sz="36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not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point identified</a:t>
                </a:r>
              </a:p>
              <a:p>
                <a:pPr lvl="1" indent="-742950">
                  <a:spcBef>
                    <a:spcPts val="12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</a:pPr>
                <a:endPara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792361"/>
                <a:ext cx="8642350" cy="4680520"/>
              </a:xfrm>
              <a:prstGeom prst="rect">
                <a:avLst/>
              </a:prstGeom>
              <a:blipFill>
                <a:blip r:embed="rId2"/>
                <a:stretch>
                  <a:fillRect l="-1904" t="-20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旅程">
  <a:themeElements>
    <a:clrScheme name="旅程">
      <a:dk1>
        <a:sysClr val="windowText" lastClr="000000"/>
      </a:dk1>
      <a:lt1>
        <a:sysClr val="window" lastClr="CCE8C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旅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旅程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旅程">
    <a:dk1>
      <a:sysClr val="windowText" lastClr="000000"/>
    </a:dk1>
    <a:lt1>
      <a:sysClr val="window" lastClr="CCE8C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17885</TotalTime>
  <Words>4845</Words>
  <Application>Microsoft Office PowerPoint</Application>
  <PresentationFormat>如螢幕大小 (4:3)</PresentationFormat>
  <Paragraphs>723</Paragraphs>
  <Slides>141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141</vt:i4>
      </vt:variant>
    </vt:vector>
  </HeadingPairs>
  <TitlesOfParts>
    <vt:vector size="158" baseType="lpstr">
      <vt:lpstr>華康行書體</vt:lpstr>
      <vt:lpstr>微軟正黑體</vt:lpstr>
      <vt:lpstr>新細明體</vt:lpstr>
      <vt:lpstr>標楷體</vt:lpstr>
      <vt:lpstr>Arial</vt:lpstr>
      <vt:lpstr>Calibri</vt:lpstr>
      <vt:lpstr>Cambria Math</vt:lpstr>
      <vt:lpstr>Courier New</vt:lpstr>
      <vt:lpstr>Elephant</vt:lpstr>
      <vt:lpstr>Franklin Gothic Book</vt:lpstr>
      <vt:lpstr>Franklin Gothic Medium</vt:lpstr>
      <vt:lpstr>Lucida Sans</vt:lpstr>
      <vt:lpstr>Times New Roman</vt:lpstr>
      <vt:lpstr>Wingdings</vt:lpstr>
      <vt:lpstr>Wingdings 2</vt:lpstr>
      <vt:lpstr>旅程</vt:lpstr>
      <vt:lpstr>Visio</vt:lpstr>
      <vt:lpstr>PowerPoint 簡報</vt:lpstr>
      <vt:lpstr>PowerPoint 簡報</vt:lpstr>
      <vt:lpstr>Snapshots</vt:lpstr>
      <vt:lpstr>PowerPoint 簡報</vt:lpstr>
      <vt:lpstr>Snapshots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RD Designs: Origins</vt:lpstr>
      <vt:lpstr>PowerPoint 簡報</vt:lpstr>
      <vt:lpstr>RD Designs: Recent Development</vt:lpstr>
      <vt:lpstr> An Example of RD Design</vt:lpstr>
      <vt:lpstr>PowerPoint 簡報</vt:lpstr>
      <vt:lpstr>RD Designs: Recent Development</vt:lpstr>
      <vt:lpstr>PowerPoint 簡報</vt:lpstr>
      <vt:lpstr>Near-Winners and Near-Losers in close elections</vt:lpstr>
      <vt:lpstr>Sources of RD Designs</vt:lpstr>
      <vt:lpstr>Other Selected Sources of RD Designs</vt:lpstr>
      <vt:lpstr>PowerPoint 簡報</vt:lpstr>
      <vt:lpstr>PowerPoint 簡報</vt:lpstr>
      <vt:lpstr>PowerPoint 簡報</vt:lpstr>
      <vt:lpstr>Basic RD Designs</vt:lpstr>
      <vt:lpstr>RD Designs: Extensions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Quantity of Interest:  Average Treatment Effect at Cutoff (ATEC)  </vt:lpstr>
      <vt:lpstr>PowerPoint 簡報</vt:lpstr>
      <vt:lpstr>PowerPoint 簡報</vt:lpstr>
      <vt:lpstr>PowerPoint 簡報</vt:lpstr>
      <vt:lpstr>Average Treatment Effect at Cutoff (ATEC) </vt:lpstr>
      <vt:lpstr>PowerPoint 簡報</vt:lpstr>
      <vt:lpstr>PowerPoint 簡報</vt:lpstr>
      <vt:lpstr>PowerPoint 簡報</vt:lpstr>
      <vt:lpstr>Differences between RD Designs and Randomized Experiments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Earliest RD Estimation:  Parametric Global Linear Regression</vt:lpstr>
      <vt:lpstr>More Recent RD Estimation and Inference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Empirical Illustration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One-sided Noncompliance</vt:lpstr>
      <vt:lpstr>PowerPoint 簡報</vt:lpstr>
      <vt:lpstr>PowerPoint 簡報</vt:lpstr>
      <vt:lpstr>Decomposition of ITT(Z→Y)</vt:lpstr>
      <vt:lpstr>PowerPoint 簡報</vt:lpstr>
      <vt:lpstr>PowerPoint 簡報</vt:lpstr>
      <vt:lpstr>PowerPoint 簡報</vt:lpstr>
      <vt:lpstr>PowerPoint 簡報</vt:lpstr>
      <vt:lpstr>Two-sided Noncompliance</vt:lpstr>
      <vt:lpstr>PowerPoint 簡報</vt:lpstr>
      <vt:lpstr>PowerPoint 簡報</vt:lpstr>
      <vt:lpstr>PowerPoint 簡報</vt:lpstr>
      <vt:lpstr>PowerPoint 簡報</vt:lpstr>
      <vt:lpstr>Implications of Non-Compliance for Fuzzy RD Effect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Simulation: Data Generation Process (DGP)</vt:lpstr>
      <vt:lpstr>Simulation: Data Generation Process (DGP)</vt:lpstr>
      <vt:lpstr>Probability Discontinuity of Simulated  Two-Sided Fuzzy RD</vt:lpstr>
      <vt:lpstr>Fuzzy RD: treatment assignment Z ≠ treatment receipt D</vt:lpstr>
      <vt:lpstr>Plot of Simulated Raw Data of Y and X</vt:lpstr>
      <vt:lpstr>PowerPoint 簡報</vt:lpstr>
      <vt:lpstr>PowerPoint 簡報</vt:lpstr>
      <vt:lpstr>Fuzzy RD: local linear regression with bandwidth=1.0</vt:lpstr>
      <vt:lpstr>PowerPoint 簡報</vt:lpstr>
      <vt:lpstr>Fuzzy RD: local polynomial regression with data driven order and bandwidth</vt:lpstr>
      <vt:lpstr>Thank you for your attention!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Kuo Tzu-ching</dc:creator>
  <cp:lastModifiedBy>Chi Huang</cp:lastModifiedBy>
  <cp:revision>876</cp:revision>
  <cp:lastPrinted>2011-08-29T09:09:34Z</cp:lastPrinted>
  <dcterms:created xsi:type="dcterms:W3CDTF">2011-06-08T04:26:36Z</dcterms:created>
  <dcterms:modified xsi:type="dcterms:W3CDTF">2019-07-16T13:55:49Z</dcterms:modified>
</cp:coreProperties>
</file>